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4"/>
  </p:notesMasterIdLst>
  <p:sldIdLst>
    <p:sldId id="256" r:id="rId2"/>
    <p:sldId id="269" r:id="rId3"/>
    <p:sldId id="270" r:id="rId4"/>
    <p:sldId id="258" r:id="rId5"/>
    <p:sldId id="259" r:id="rId6"/>
    <p:sldId id="266" r:id="rId7"/>
    <p:sldId id="267" r:id="rId8"/>
    <p:sldId id="260" r:id="rId9"/>
    <p:sldId id="268" r:id="rId10"/>
    <p:sldId id="261" r:id="rId11"/>
    <p:sldId id="264" r:id="rId12"/>
    <p:sldId id="265" r:id="rId13"/>
  </p:sldIdLst>
  <p:sldSz cx="14630400" cy="8229600"/>
  <p:notesSz cx="8229600" cy="14630400"/>
  <p:embeddedFontLst>
    <p:embeddedFont>
      <p:font typeface="Crimson Pro Semi Bold" panose="020B0604020202020204" charset="0"/>
      <p:regular r:id="rId15"/>
    </p:embeddedFont>
    <p:embeddedFont>
      <p:font typeface="Heebo" pitchFamily="2" charset="-79"/>
      <p:regular r:id="rId16"/>
      <p:bold r:id="rId1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595959"/>
    <a:srgbClr val="B9B9B9"/>
    <a:srgbClr val="152D4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9833" autoAdjust="0"/>
    <p:restoredTop sz="94610"/>
  </p:normalViewPr>
  <p:slideViewPr>
    <p:cSldViewPr snapToGrid="0" snapToObjects="1">
      <p:cViewPr varScale="1">
        <p:scale>
          <a:sx n="68" d="100"/>
          <a:sy n="68" d="100"/>
        </p:scale>
        <p:origin x="62"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1.fntdata"/><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246444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25882E-F7D4-04BB-955A-EAD7A7118A5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853CC0C-374F-9925-DAFC-2A2A1230FF7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A9EF073-331E-82D7-E815-569642F177C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79564CC-F67E-2D3B-F4FB-F019F86E1991}"/>
              </a:ext>
            </a:extLst>
          </p:cNvPr>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41206728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1E8ED5-29D9-1827-74F8-22158D041B2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4CB076C-68DE-84A8-F104-E70D43D4A07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870C85F-A9CB-1E61-0BC8-7D86D64D62E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84B49FD-D0EB-8828-B595-59F7DBD4F3B5}"/>
              </a:ext>
            </a:extLst>
          </p:cNvPr>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4971792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B687D9-791B-FD6E-0C3A-81706B8BB7C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6FB6743-FD51-4DDF-90DF-E2EC05E9D5A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8BF4ED2-5A13-8BB7-8D61-E40F48AD262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A23FD11-4D33-5502-81B9-146D4DCDFF20}"/>
              </a:ext>
            </a:extLst>
          </p:cNvPr>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6124357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3F331E-F50E-9AAD-878E-463D7995DD3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037A575-F1E0-A622-E833-11E2523F664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6DEF5A2-6A87-3DEA-7677-757FAD636F5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4F294F1-37DF-1AEE-5B30-6E2F4F5C5354}"/>
              </a:ext>
            </a:extLst>
          </p:cNvPr>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41875531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F46907-F57A-D677-F467-7B4B963C32F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CC36EC5-756D-9A9B-C686-C4567885377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DCC3634-4C48-FA6E-3797-4D031458030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8CD0C3F-D49C-2CE7-CCF3-436C0D58EDB2}"/>
              </a:ext>
            </a:extLst>
          </p:cNvPr>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34520944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0F0F1"/>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0F0F1"/>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0F0F1"/>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0F0F1"/>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0F0F1"/>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0F0F1"/>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0F0F1"/>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0F0F1"/>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0F0F1"/>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0F0F1"/>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10.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 Id="rId9"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11.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7.png"/><Relationship Id="rId5" Type="http://schemas.openxmlformats.org/officeDocument/2006/relationships/image" Target="../media/image6.jpeg"/><Relationship Id="rId4" Type="http://schemas.openxmlformats.org/officeDocument/2006/relationships/image" Target="../media/image5.jpe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8.jpe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5.xml"/><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6.xml"/><Relationship Id="rId5" Type="http://schemas.openxmlformats.org/officeDocument/2006/relationships/image" Target="../media/image11.emf"/><Relationship Id="rId4" Type="http://schemas.openxmlformats.org/officeDocument/2006/relationships/oleObject" Target="../embeddings/oleObject1.bin"/></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6.xml"/><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16.png"/><Relationship Id="rId5" Type="http://schemas.openxmlformats.org/officeDocument/2006/relationships/image" Target="../media/image15.jpg"/><Relationship Id="rId4" Type="http://schemas.openxmlformats.org/officeDocument/2006/relationships/image" Target="../media/image14.jp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rcRect t="16535"/>
          <a:stretch/>
        </p:blipFill>
        <p:spPr>
          <a:xfrm>
            <a:off x="0" y="1360714"/>
            <a:ext cx="5486400" cy="6868886"/>
          </a:xfrm>
          <a:prstGeom prst="rect">
            <a:avLst/>
          </a:prstGeom>
        </p:spPr>
      </p:pic>
      <p:sp>
        <p:nvSpPr>
          <p:cNvPr id="3" name="Text 0"/>
          <p:cNvSpPr/>
          <p:nvPr/>
        </p:nvSpPr>
        <p:spPr>
          <a:xfrm>
            <a:off x="6280190" y="2047994"/>
            <a:ext cx="6190298" cy="708779"/>
          </a:xfrm>
          <a:prstGeom prst="rect">
            <a:avLst/>
          </a:prstGeom>
          <a:noFill/>
          <a:ln/>
        </p:spPr>
        <p:txBody>
          <a:bodyPr wrap="none" lIns="0" tIns="0" rIns="0" bIns="0" rtlCol="0" anchor="t"/>
          <a:lstStyle/>
          <a:p>
            <a:pPr marL="0" indent="0" algn="l">
              <a:lnSpc>
                <a:spcPts val="5550"/>
              </a:lnSpc>
              <a:buNone/>
            </a:pPr>
            <a:r>
              <a:rPr lang="en-US" sz="4450" dirty="0">
                <a:solidFill>
                  <a:srgbClr val="152D47"/>
                </a:solidFill>
                <a:latin typeface="Crimson Pro Semi Bold" pitchFamily="34" charset="0"/>
                <a:ea typeface="Crimson Pro Semi Bold" pitchFamily="34" charset="-122"/>
                <a:cs typeface="Crimson Pro Semi Bold" pitchFamily="34" charset="-120"/>
              </a:rPr>
              <a:t>Health Monitoring System</a:t>
            </a:r>
            <a:endParaRPr lang="en-US" sz="4450" dirty="0"/>
          </a:p>
        </p:txBody>
      </p:sp>
      <p:sp>
        <p:nvSpPr>
          <p:cNvPr id="4" name="Text 1"/>
          <p:cNvSpPr/>
          <p:nvPr/>
        </p:nvSpPr>
        <p:spPr>
          <a:xfrm>
            <a:off x="6280190" y="3096935"/>
            <a:ext cx="8001867" cy="725805"/>
          </a:xfrm>
          <a:prstGeom prst="rect">
            <a:avLst/>
          </a:prstGeom>
          <a:noFill/>
          <a:ln/>
        </p:spPr>
        <p:txBody>
          <a:bodyPr wrap="square" lIns="0" tIns="0" rIns="0" bIns="0" rtlCol="0" anchor="t"/>
          <a:lstStyle/>
          <a:p>
            <a:pPr marL="0" indent="0" algn="l">
              <a:lnSpc>
                <a:spcPts val="2850"/>
              </a:lnSpc>
              <a:buNone/>
            </a:pPr>
            <a:r>
              <a:rPr lang="en-US" sz="1750" dirty="0">
                <a:solidFill>
                  <a:srgbClr val="4C4C4D"/>
                </a:solidFill>
                <a:latin typeface="Heebo" pitchFamily="34" charset="0"/>
                <a:ea typeface="Heebo" pitchFamily="34" charset="-122"/>
                <a:cs typeface="Heebo" pitchFamily="34" charset="-120"/>
              </a:rPr>
              <a:t>Real-Time IoT-Based Vital Sign Monitoring and ML-Based Health Risk Prediction</a:t>
            </a:r>
            <a:endParaRPr lang="en-US" sz="1750" dirty="0"/>
          </a:p>
        </p:txBody>
      </p:sp>
      <p:sp>
        <p:nvSpPr>
          <p:cNvPr id="5" name="Text 2"/>
          <p:cNvSpPr/>
          <p:nvPr/>
        </p:nvSpPr>
        <p:spPr>
          <a:xfrm>
            <a:off x="6280190" y="3909017"/>
            <a:ext cx="7556421" cy="1451610"/>
          </a:xfrm>
          <a:prstGeom prst="rect">
            <a:avLst/>
          </a:prstGeom>
          <a:noFill/>
          <a:ln/>
        </p:spPr>
        <p:txBody>
          <a:bodyPr wrap="square" lIns="0" tIns="0" rIns="0" bIns="0" rtlCol="0" anchor="t"/>
          <a:lstStyle/>
          <a:p>
            <a:pPr marL="0" indent="0">
              <a:lnSpc>
                <a:spcPts val="2850"/>
              </a:lnSpc>
              <a:buNone/>
            </a:pPr>
            <a:r>
              <a:rPr lang="en-US" sz="1750" dirty="0">
                <a:solidFill>
                  <a:srgbClr val="4C4C4D"/>
                </a:solidFill>
                <a:latin typeface="Heebo" pitchFamily="34" charset="0"/>
                <a:ea typeface="Heebo" pitchFamily="34" charset="-122"/>
                <a:cs typeface="Heebo" pitchFamily="34" charset="-120"/>
              </a:rPr>
              <a:t>Submitted by: Nitesh Kumar, Vishal Saini
Submitted to: Mr. Sharad Kumar Singh
Department of Cyber </a:t>
            </a:r>
            <a:r>
              <a:rPr lang="en-US" sz="1750" dirty="0">
                <a:solidFill>
                  <a:srgbClr val="595959"/>
                </a:solidFill>
                <a:latin typeface="Heebo" pitchFamily="34" charset="0"/>
                <a:ea typeface="Heebo" pitchFamily="34" charset="-122"/>
                <a:cs typeface="Heebo" pitchFamily="34" charset="-120"/>
              </a:rPr>
              <a:t>Security</a:t>
            </a:r>
            <a:r>
              <a:rPr lang="en-US" sz="1750" dirty="0">
                <a:solidFill>
                  <a:srgbClr val="4C4C4D"/>
                </a:solidFill>
                <a:latin typeface="Heebo" pitchFamily="34" charset="0"/>
                <a:ea typeface="Heebo" pitchFamily="34" charset="-122"/>
                <a:cs typeface="Heebo" pitchFamily="34" charset="-120"/>
              </a:rPr>
              <a:t>, COER University, Roorkee
Session: 2024-2025</a:t>
            </a:r>
            <a:endParaRPr lang="en-US" sz="1750" dirty="0"/>
          </a:p>
        </p:txBody>
      </p:sp>
      <p:sp>
        <p:nvSpPr>
          <p:cNvPr id="6" name="Shape 3"/>
          <p:cNvSpPr/>
          <p:nvPr/>
        </p:nvSpPr>
        <p:spPr>
          <a:xfrm>
            <a:off x="6280190" y="5801558"/>
            <a:ext cx="362903" cy="362903"/>
          </a:xfrm>
          <a:prstGeom prst="roundRect">
            <a:avLst>
              <a:gd name="adj" fmla="val 25194296"/>
            </a:avLst>
          </a:prstGeom>
          <a:noFill/>
          <a:ln w="7620">
            <a:solidFill>
              <a:srgbClr val="FFFFFF"/>
            </a:solidFill>
            <a:prstDash val="solid"/>
          </a:ln>
        </p:spPr>
      </p:sp>
      <p:sp>
        <p:nvSpPr>
          <p:cNvPr id="9" name="Rectangle 8">
            <a:extLst>
              <a:ext uri="{FF2B5EF4-FFF2-40B4-BE49-F238E27FC236}">
                <a16:creationId xmlns:a16="http://schemas.microsoft.com/office/drawing/2014/main" id="{6C700AB6-B14B-C629-CC30-2862B627468B}"/>
              </a:ext>
            </a:extLst>
          </p:cNvPr>
          <p:cNvSpPr/>
          <p:nvPr/>
        </p:nvSpPr>
        <p:spPr>
          <a:xfrm>
            <a:off x="12714514" y="7587343"/>
            <a:ext cx="1915886" cy="642257"/>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8E265C53-8540-C905-4704-F2250E59791B}"/>
              </a:ext>
            </a:extLst>
          </p:cNvPr>
          <p:cNvSpPr/>
          <p:nvPr/>
        </p:nvSpPr>
        <p:spPr>
          <a:xfrm>
            <a:off x="12866914" y="7739743"/>
            <a:ext cx="1915886" cy="642257"/>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33DC914C-EE0E-88D6-D57C-C7CA1922C66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7912" y="150450"/>
            <a:ext cx="3387090" cy="983615"/>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3588289" y="1047512"/>
            <a:ext cx="2761212" cy="708779"/>
          </a:xfrm>
          <a:prstGeom prst="rect">
            <a:avLst/>
          </a:prstGeom>
          <a:noFill/>
          <a:ln/>
        </p:spPr>
        <p:txBody>
          <a:bodyPr wrap="none" lIns="0" tIns="0" rIns="0" bIns="0" rtlCol="0" anchor="t"/>
          <a:lstStyle/>
          <a:p>
            <a:pPr marL="0" indent="0" algn="l">
              <a:lnSpc>
                <a:spcPts val="5550"/>
              </a:lnSpc>
              <a:buNone/>
            </a:pPr>
            <a:r>
              <a:rPr lang="en-US" sz="4450" dirty="0">
                <a:solidFill>
                  <a:srgbClr val="152D47"/>
                </a:solidFill>
                <a:latin typeface="Crimson Pro Semi Bold" pitchFamily="34" charset="0"/>
                <a:ea typeface="Crimson Pro Semi Bold" pitchFamily="34" charset="-122"/>
                <a:cs typeface="Crimson Pro Semi Bold" pitchFamily="34" charset="-120"/>
              </a:rPr>
              <a:t>Conclusion</a:t>
            </a:r>
            <a:endParaRPr lang="en-US" sz="4450" dirty="0"/>
          </a:p>
        </p:txBody>
      </p:sp>
      <p:pic>
        <p:nvPicPr>
          <p:cNvPr id="20" name="Picture 19">
            <a:extLst>
              <a:ext uri="{FF2B5EF4-FFF2-40B4-BE49-F238E27FC236}">
                <a16:creationId xmlns:a16="http://schemas.microsoft.com/office/drawing/2014/main" id="{DCD4E042-0EDA-DBF7-AD2B-7B51687163A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7912" y="150450"/>
            <a:ext cx="3387090" cy="983615"/>
          </a:xfrm>
          <a:prstGeom prst="rect">
            <a:avLst/>
          </a:prstGeom>
        </p:spPr>
      </p:pic>
      <p:sp>
        <p:nvSpPr>
          <p:cNvPr id="21" name="TextBox 20">
            <a:extLst>
              <a:ext uri="{FF2B5EF4-FFF2-40B4-BE49-F238E27FC236}">
                <a16:creationId xmlns:a16="http://schemas.microsoft.com/office/drawing/2014/main" id="{98ADC45C-3E7C-0A15-8C55-4341A1F60900}"/>
              </a:ext>
            </a:extLst>
          </p:cNvPr>
          <p:cNvSpPr txBox="1"/>
          <p:nvPr/>
        </p:nvSpPr>
        <p:spPr>
          <a:xfrm>
            <a:off x="462844" y="2111022"/>
            <a:ext cx="8229600" cy="1674497"/>
          </a:xfrm>
          <a:prstGeom prst="rect">
            <a:avLst/>
          </a:prstGeom>
          <a:noFill/>
        </p:spPr>
        <p:txBody>
          <a:bodyPr wrap="square" rtlCol="0">
            <a:spAutoFit/>
          </a:bodyPr>
          <a:lstStyle/>
          <a:p>
            <a:pPr algn="just">
              <a:lnSpc>
                <a:spcPct val="150000"/>
              </a:lnSpc>
            </a:pPr>
            <a:r>
              <a:rPr lang="en-US" sz="1750" dirty="0">
                <a:latin typeface="Heebo" pitchFamily="2" charset="-79"/>
                <a:cs typeface="Heebo" pitchFamily="2" charset="-79"/>
              </a:rPr>
              <a:t>The Health Monitoring System provides an efficient way to measure vital signs and predict health risks using IoT and machine learning. It combines sensor-based data collection, real-time cloud integration, and intelligent prediction, making healthcare more accessible, personalized, and proactive.</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3555002" y="994219"/>
            <a:ext cx="5670709" cy="602456"/>
          </a:xfrm>
          <a:prstGeom prst="rect">
            <a:avLst/>
          </a:prstGeom>
          <a:noFill/>
          <a:ln/>
        </p:spPr>
        <p:txBody>
          <a:bodyPr wrap="none" lIns="0" tIns="0" rIns="0" bIns="0" rtlCol="0" anchor="t"/>
          <a:lstStyle/>
          <a:p>
            <a:pPr marL="0" indent="0" algn="l">
              <a:lnSpc>
                <a:spcPts val="4700"/>
              </a:lnSpc>
              <a:buNone/>
            </a:pPr>
            <a:r>
              <a:rPr lang="en-US" sz="3750" dirty="0">
                <a:solidFill>
                  <a:srgbClr val="152D47"/>
                </a:solidFill>
                <a:latin typeface="Crimson Pro Semi Bold" pitchFamily="34" charset="0"/>
                <a:ea typeface="Crimson Pro Semi Bold" pitchFamily="34" charset="-122"/>
                <a:cs typeface="Crimson Pro Semi Bold" pitchFamily="34" charset="-120"/>
              </a:rPr>
              <a:t>Challenges and Future Work</a:t>
            </a:r>
            <a:endParaRPr lang="en-US" sz="3750" dirty="0"/>
          </a:p>
        </p:txBody>
      </p:sp>
      <p:pic>
        <p:nvPicPr>
          <p:cNvPr id="3" name="Image 0" descr="preencoded.png"/>
          <p:cNvPicPr>
            <a:picLocks noChangeAspect="1"/>
          </p:cNvPicPr>
          <p:nvPr/>
        </p:nvPicPr>
        <p:blipFill>
          <a:blip r:embed="rId3"/>
          <a:stretch>
            <a:fillRect/>
          </a:stretch>
        </p:blipFill>
        <p:spPr>
          <a:xfrm>
            <a:off x="793790" y="1716762"/>
            <a:ext cx="963930" cy="1156811"/>
          </a:xfrm>
          <a:prstGeom prst="rect">
            <a:avLst/>
          </a:prstGeom>
        </p:spPr>
      </p:pic>
      <p:sp>
        <p:nvSpPr>
          <p:cNvPr id="4" name="Text 1"/>
          <p:cNvSpPr/>
          <p:nvPr/>
        </p:nvSpPr>
        <p:spPr>
          <a:xfrm>
            <a:off x="2046922" y="1909524"/>
            <a:ext cx="2409944" cy="301228"/>
          </a:xfrm>
          <a:prstGeom prst="rect">
            <a:avLst/>
          </a:prstGeom>
          <a:noFill/>
          <a:ln/>
        </p:spPr>
        <p:txBody>
          <a:bodyPr wrap="none" lIns="0" tIns="0" rIns="0" bIns="0" rtlCol="0" anchor="t"/>
          <a:lstStyle/>
          <a:p>
            <a:pPr marL="0" indent="0" algn="l">
              <a:lnSpc>
                <a:spcPts val="2350"/>
              </a:lnSpc>
              <a:buNone/>
            </a:pPr>
            <a:r>
              <a:rPr lang="en-US" sz="1850" dirty="0">
                <a:solidFill>
                  <a:srgbClr val="4C4C4D"/>
                </a:solidFill>
                <a:latin typeface="Crimson Pro Semi Bold" pitchFamily="34" charset="0"/>
                <a:ea typeface="Crimson Pro Semi Bold" pitchFamily="34" charset="-122"/>
                <a:cs typeface="Crimson Pro Semi Bold" pitchFamily="34" charset="-120"/>
              </a:rPr>
              <a:t>Sensor Accuracy</a:t>
            </a:r>
            <a:endParaRPr lang="en-US" sz="1850" dirty="0"/>
          </a:p>
        </p:txBody>
      </p:sp>
      <p:sp>
        <p:nvSpPr>
          <p:cNvPr id="5" name="Text 2"/>
          <p:cNvSpPr/>
          <p:nvPr/>
        </p:nvSpPr>
        <p:spPr>
          <a:xfrm>
            <a:off x="2046922" y="2326362"/>
            <a:ext cx="11789688" cy="308372"/>
          </a:xfrm>
          <a:prstGeom prst="rect">
            <a:avLst/>
          </a:prstGeom>
          <a:noFill/>
          <a:ln/>
        </p:spPr>
        <p:txBody>
          <a:bodyPr wrap="none" lIns="0" tIns="0" rIns="0" bIns="0" rtlCol="0" anchor="t"/>
          <a:lstStyle/>
          <a:p>
            <a:pPr marL="0" indent="0" algn="l">
              <a:lnSpc>
                <a:spcPts val="2400"/>
              </a:lnSpc>
              <a:buNone/>
            </a:pPr>
            <a:r>
              <a:rPr lang="en-US" sz="1500" dirty="0">
                <a:solidFill>
                  <a:srgbClr val="4C4C4D"/>
                </a:solidFill>
                <a:latin typeface="Heebo" pitchFamily="34" charset="0"/>
                <a:ea typeface="Heebo" pitchFamily="34" charset="-122"/>
                <a:cs typeface="Heebo" pitchFamily="34" charset="-120"/>
              </a:rPr>
              <a:t>Enhance calibration methods for precision.</a:t>
            </a:r>
            <a:endParaRPr lang="en-US" sz="1500" dirty="0"/>
          </a:p>
        </p:txBody>
      </p:sp>
      <p:pic>
        <p:nvPicPr>
          <p:cNvPr id="6" name="Image 1" descr="preencoded.png"/>
          <p:cNvPicPr>
            <a:picLocks noChangeAspect="1"/>
          </p:cNvPicPr>
          <p:nvPr/>
        </p:nvPicPr>
        <p:blipFill>
          <a:blip r:embed="rId4"/>
          <a:stretch>
            <a:fillRect/>
          </a:stretch>
        </p:blipFill>
        <p:spPr>
          <a:xfrm>
            <a:off x="793790" y="2873573"/>
            <a:ext cx="963930" cy="1156811"/>
          </a:xfrm>
          <a:prstGeom prst="rect">
            <a:avLst/>
          </a:prstGeom>
        </p:spPr>
      </p:pic>
      <p:sp>
        <p:nvSpPr>
          <p:cNvPr id="7" name="Text 3"/>
          <p:cNvSpPr/>
          <p:nvPr/>
        </p:nvSpPr>
        <p:spPr>
          <a:xfrm>
            <a:off x="2046922" y="3066336"/>
            <a:ext cx="2409944" cy="301228"/>
          </a:xfrm>
          <a:prstGeom prst="rect">
            <a:avLst/>
          </a:prstGeom>
          <a:noFill/>
          <a:ln/>
        </p:spPr>
        <p:txBody>
          <a:bodyPr wrap="none" lIns="0" tIns="0" rIns="0" bIns="0" rtlCol="0" anchor="t"/>
          <a:lstStyle/>
          <a:p>
            <a:pPr marL="0" indent="0" algn="l">
              <a:lnSpc>
                <a:spcPts val="2350"/>
              </a:lnSpc>
              <a:buNone/>
            </a:pPr>
            <a:r>
              <a:rPr lang="en-US" sz="1850" dirty="0">
                <a:solidFill>
                  <a:srgbClr val="4C4C4D"/>
                </a:solidFill>
                <a:latin typeface="Crimson Pro Semi Bold" pitchFamily="34" charset="0"/>
                <a:ea typeface="Crimson Pro Semi Bold" pitchFamily="34" charset="-122"/>
                <a:cs typeface="Crimson Pro Semi Bold" pitchFamily="34" charset="-120"/>
              </a:rPr>
              <a:t>Data Security</a:t>
            </a:r>
            <a:endParaRPr lang="en-US" sz="1850" dirty="0"/>
          </a:p>
        </p:txBody>
      </p:sp>
      <p:sp>
        <p:nvSpPr>
          <p:cNvPr id="8" name="Text 4"/>
          <p:cNvSpPr/>
          <p:nvPr/>
        </p:nvSpPr>
        <p:spPr>
          <a:xfrm>
            <a:off x="2046922" y="3483173"/>
            <a:ext cx="11789688" cy="308372"/>
          </a:xfrm>
          <a:prstGeom prst="rect">
            <a:avLst/>
          </a:prstGeom>
          <a:noFill/>
          <a:ln/>
        </p:spPr>
        <p:txBody>
          <a:bodyPr wrap="none" lIns="0" tIns="0" rIns="0" bIns="0" rtlCol="0" anchor="t"/>
          <a:lstStyle/>
          <a:p>
            <a:pPr marL="0" indent="0" algn="l">
              <a:lnSpc>
                <a:spcPts val="2400"/>
              </a:lnSpc>
              <a:buNone/>
            </a:pPr>
            <a:r>
              <a:rPr lang="en-US" sz="1500" dirty="0">
                <a:solidFill>
                  <a:srgbClr val="4C4C4D"/>
                </a:solidFill>
                <a:latin typeface="Heebo" pitchFamily="34" charset="0"/>
                <a:ea typeface="Heebo" pitchFamily="34" charset="-122"/>
                <a:cs typeface="Heebo" pitchFamily="34" charset="-120"/>
              </a:rPr>
              <a:t>Advance encryption and privacy protocols.</a:t>
            </a:r>
            <a:endParaRPr lang="en-US" sz="1500" dirty="0"/>
          </a:p>
        </p:txBody>
      </p:sp>
      <p:pic>
        <p:nvPicPr>
          <p:cNvPr id="9" name="Image 2" descr="preencoded.png"/>
          <p:cNvPicPr>
            <a:picLocks noChangeAspect="1"/>
          </p:cNvPicPr>
          <p:nvPr/>
        </p:nvPicPr>
        <p:blipFill>
          <a:blip r:embed="rId5"/>
          <a:stretch>
            <a:fillRect/>
          </a:stretch>
        </p:blipFill>
        <p:spPr>
          <a:xfrm>
            <a:off x="793790" y="4030385"/>
            <a:ext cx="963930" cy="1156811"/>
          </a:xfrm>
          <a:prstGeom prst="rect">
            <a:avLst/>
          </a:prstGeom>
        </p:spPr>
      </p:pic>
      <p:sp>
        <p:nvSpPr>
          <p:cNvPr id="10" name="Text 5"/>
          <p:cNvSpPr/>
          <p:nvPr/>
        </p:nvSpPr>
        <p:spPr>
          <a:xfrm>
            <a:off x="2046922" y="4223147"/>
            <a:ext cx="2441377" cy="301228"/>
          </a:xfrm>
          <a:prstGeom prst="rect">
            <a:avLst/>
          </a:prstGeom>
          <a:noFill/>
          <a:ln/>
        </p:spPr>
        <p:txBody>
          <a:bodyPr wrap="none" lIns="0" tIns="0" rIns="0" bIns="0" rtlCol="0" anchor="t"/>
          <a:lstStyle/>
          <a:p>
            <a:pPr marL="0" indent="0" algn="l">
              <a:lnSpc>
                <a:spcPts val="2350"/>
              </a:lnSpc>
              <a:buNone/>
            </a:pPr>
            <a:r>
              <a:rPr lang="en-US" sz="1850" dirty="0">
                <a:solidFill>
                  <a:srgbClr val="4C4C4D"/>
                </a:solidFill>
                <a:latin typeface="Crimson Pro Semi Bold" pitchFamily="34" charset="0"/>
                <a:ea typeface="Crimson Pro Semi Bold" pitchFamily="34" charset="-122"/>
                <a:cs typeface="Crimson Pro Semi Bold" pitchFamily="34" charset="-120"/>
              </a:rPr>
              <a:t>Algorithm Improvement</a:t>
            </a:r>
            <a:endParaRPr lang="en-US" sz="1850" dirty="0"/>
          </a:p>
        </p:txBody>
      </p:sp>
      <p:sp>
        <p:nvSpPr>
          <p:cNvPr id="11" name="Text 6"/>
          <p:cNvSpPr/>
          <p:nvPr/>
        </p:nvSpPr>
        <p:spPr>
          <a:xfrm>
            <a:off x="2046922" y="4639985"/>
            <a:ext cx="11789688" cy="308372"/>
          </a:xfrm>
          <a:prstGeom prst="rect">
            <a:avLst/>
          </a:prstGeom>
          <a:noFill/>
          <a:ln/>
        </p:spPr>
        <p:txBody>
          <a:bodyPr wrap="none" lIns="0" tIns="0" rIns="0" bIns="0" rtlCol="0" anchor="t"/>
          <a:lstStyle/>
          <a:p>
            <a:pPr marL="0" indent="0" algn="l">
              <a:lnSpc>
                <a:spcPts val="2400"/>
              </a:lnSpc>
              <a:buNone/>
            </a:pPr>
            <a:r>
              <a:rPr lang="en-US" sz="1500" dirty="0">
                <a:solidFill>
                  <a:srgbClr val="4C4C4D"/>
                </a:solidFill>
                <a:latin typeface="Heebo" pitchFamily="34" charset="0"/>
                <a:ea typeface="Heebo" pitchFamily="34" charset="-122"/>
                <a:cs typeface="Heebo" pitchFamily="34" charset="-120"/>
              </a:rPr>
              <a:t>Develop more robust ML models.</a:t>
            </a:r>
            <a:endParaRPr lang="en-US" sz="1500" dirty="0"/>
          </a:p>
        </p:txBody>
      </p:sp>
      <p:pic>
        <p:nvPicPr>
          <p:cNvPr id="12" name="Image 3" descr="preencoded.png"/>
          <p:cNvPicPr>
            <a:picLocks noChangeAspect="1"/>
          </p:cNvPicPr>
          <p:nvPr/>
        </p:nvPicPr>
        <p:blipFill>
          <a:blip r:embed="rId6"/>
          <a:stretch>
            <a:fillRect/>
          </a:stretch>
        </p:blipFill>
        <p:spPr>
          <a:xfrm>
            <a:off x="793790" y="5187196"/>
            <a:ext cx="963930" cy="1156811"/>
          </a:xfrm>
          <a:prstGeom prst="rect">
            <a:avLst/>
          </a:prstGeom>
        </p:spPr>
      </p:pic>
      <p:sp>
        <p:nvSpPr>
          <p:cNvPr id="13" name="Text 7"/>
          <p:cNvSpPr/>
          <p:nvPr/>
        </p:nvSpPr>
        <p:spPr>
          <a:xfrm>
            <a:off x="2046922" y="5379958"/>
            <a:ext cx="2409944" cy="301228"/>
          </a:xfrm>
          <a:prstGeom prst="rect">
            <a:avLst/>
          </a:prstGeom>
          <a:noFill/>
          <a:ln/>
        </p:spPr>
        <p:txBody>
          <a:bodyPr wrap="none" lIns="0" tIns="0" rIns="0" bIns="0" rtlCol="0" anchor="t"/>
          <a:lstStyle/>
          <a:p>
            <a:pPr marL="0" indent="0" algn="l">
              <a:lnSpc>
                <a:spcPts val="2350"/>
              </a:lnSpc>
              <a:buNone/>
            </a:pPr>
            <a:r>
              <a:rPr lang="en-US" sz="1850" dirty="0">
                <a:solidFill>
                  <a:srgbClr val="4C4C4D"/>
                </a:solidFill>
                <a:latin typeface="Crimson Pro Semi Bold" pitchFamily="34" charset="0"/>
                <a:ea typeface="Crimson Pro Semi Bold" pitchFamily="34" charset="-122"/>
                <a:cs typeface="Crimson Pro Semi Bold" pitchFamily="34" charset="-120"/>
              </a:rPr>
              <a:t>EHR Integration</a:t>
            </a:r>
            <a:endParaRPr lang="en-US" sz="1850" dirty="0"/>
          </a:p>
        </p:txBody>
      </p:sp>
      <p:sp>
        <p:nvSpPr>
          <p:cNvPr id="14" name="Text 8"/>
          <p:cNvSpPr/>
          <p:nvPr/>
        </p:nvSpPr>
        <p:spPr>
          <a:xfrm>
            <a:off x="2046922" y="5796796"/>
            <a:ext cx="11789688" cy="308372"/>
          </a:xfrm>
          <a:prstGeom prst="rect">
            <a:avLst/>
          </a:prstGeom>
          <a:noFill/>
          <a:ln/>
        </p:spPr>
        <p:txBody>
          <a:bodyPr wrap="none" lIns="0" tIns="0" rIns="0" bIns="0" rtlCol="0" anchor="t"/>
          <a:lstStyle/>
          <a:p>
            <a:pPr marL="0" indent="0" algn="l">
              <a:lnSpc>
                <a:spcPts val="2400"/>
              </a:lnSpc>
              <a:buNone/>
            </a:pPr>
            <a:r>
              <a:rPr lang="en-US" sz="1500" dirty="0">
                <a:solidFill>
                  <a:srgbClr val="4C4C4D"/>
                </a:solidFill>
                <a:latin typeface="Heebo" pitchFamily="34" charset="0"/>
                <a:ea typeface="Heebo" pitchFamily="34" charset="-122"/>
                <a:cs typeface="Heebo" pitchFamily="34" charset="-120"/>
              </a:rPr>
              <a:t>Connect with electronic health records.</a:t>
            </a:r>
            <a:endParaRPr lang="en-US" sz="1500" dirty="0"/>
          </a:p>
        </p:txBody>
      </p:sp>
      <p:pic>
        <p:nvPicPr>
          <p:cNvPr id="15" name="Image 4" descr="preencoded.png"/>
          <p:cNvPicPr>
            <a:picLocks noChangeAspect="1"/>
          </p:cNvPicPr>
          <p:nvPr/>
        </p:nvPicPr>
        <p:blipFill>
          <a:blip r:embed="rId7"/>
          <a:stretch>
            <a:fillRect/>
          </a:stretch>
        </p:blipFill>
        <p:spPr>
          <a:xfrm>
            <a:off x="793790" y="6344007"/>
            <a:ext cx="963930" cy="1156811"/>
          </a:xfrm>
          <a:prstGeom prst="rect">
            <a:avLst/>
          </a:prstGeom>
        </p:spPr>
      </p:pic>
      <p:sp>
        <p:nvSpPr>
          <p:cNvPr id="16" name="Text 9"/>
          <p:cNvSpPr/>
          <p:nvPr/>
        </p:nvSpPr>
        <p:spPr>
          <a:xfrm>
            <a:off x="2046922" y="6536769"/>
            <a:ext cx="2409944" cy="301228"/>
          </a:xfrm>
          <a:prstGeom prst="rect">
            <a:avLst/>
          </a:prstGeom>
          <a:noFill/>
          <a:ln/>
        </p:spPr>
        <p:txBody>
          <a:bodyPr wrap="none" lIns="0" tIns="0" rIns="0" bIns="0" rtlCol="0" anchor="t"/>
          <a:lstStyle/>
          <a:p>
            <a:pPr marL="0" indent="0" algn="l">
              <a:lnSpc>
                <a:spcPts val="2350"/>
              </a:lnSpc>
              <a:buNone/>
            </a:pPr>
            <a:r>
              <a:rPr lang="en-US" sz="1850" dirty="0">
                <a:solidFill>
                  <a:srgbClr val="4C4C4D"/>
                </a:solidFill>
                <a:latin typeface="Crimson Pro Semi Bold" pitchFamily="34" charset="0"/>
                <a:ea typeface="Crimson Pro Semi Bold" pitchFamily="34" charset="-122"/>
                <a:cs typeface="Crimson Pro Semi Bold" pitchFamily="34" charset="-120"/>
              </a:rPr>
              <a:t>Wearable Devices</a:t>
            </a:r>
            <a:endParaRPr lang="en-US" sz="1850" dirty="0"/>
          </a:p>
        </p:txBody>
      </p:sp>
      <p:sp>
        <p:nvSpPr>
          <p:cNvPr id="17" name="Text 10"/>
          <p:cNvSpPr/>
          <p:nvPr/>
        </p:nvSpPr>
        <p:spPr>
          <a:xfrm>
            <a:off x="2046922" y="6953607"/>
            <a:ext cx="11789688" cy="308372"/>
          </a:xfrm>
          <a:prstGeom prst="rect">
            <a:avLst/>
          </a:prstGeom>
          <a:noFill/>
          <a:ln/>
        </p:spPr>
        <p:txBody>
          <a:bodyPr wrap="none" lIns="0" tIns="0" rIns="0" bIns="0" rtlCol="0" anchor="t"/>
          <a:lstStyle/>
          <a:p>
            <a:pPr marL="0" indent="0" algn="l">
              <a:lnSpc>
                <a:spcPts val="2400"/>
              </a:lnSpc>
              <a:buNone/>
            </a:pPr>
            <a:r>
              <a:rPr lang="en-US" sz="1500" dirty="0">
                <a:solidFill>
                  <a:srgbClr val="4C4C4D"/>
                </a:solidFill>
                <a:latin typeface="Heebo" pitchFamily="34" charset="0"/>
                <a:ea typeface="Heebo" pitchFamily="34" charset="-122"/>
                <a:cs typeface="Heebo" pitchFamily="34" charset="-120"/>
              </a:rPr>
              <a:t>Miniaturize sensors for seamless wearables.</a:t>
            </a:r>
            <a:endParaRPr lang="en-US" sz="1500" dirty="0"/>
          </a:p>
        </p:txBody>
      </p:sp>
      <p:sp>
        <p:nvSpPr>
          <p:cNvPr id="18" name="Rectangle 17">
            <a:extLst>
              <a:ext uri="{FF2B5EF4-FFF2-40B4-BE49-F238E27FC236}">
                <a16:creationId xmlns:a16="http://schemas.microsoft.com/office/drawing/2014/main" id="{D7CC0258-1CF5-12D6-1C82-6A9A070CCA23}"/>
              </a:ext>
            </a:extLst>
          </p:cNvPr>
          <p:cNvSpPr/>
          <p:nvPr/>
        </p:nvSpPr>
        <p:spPr>
          <a:xfrm>
            <a:off x="12714514" y="7587343"/>
            <a:ext cx="1915886" cy="642257"/>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6CE20509-C37D-CCE0-AB78-01B0E242849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67912" y="150450"/>
            <a:ext cx="3387090" cy="983615"/>
          </a:xfrm>
          <a:prstGeom prst="rect">
            <a:avLst/>
          </a:prstGeom>
        </p:spPr>
      </p:pic>
      <p:pic>
        <p:nvPicPr>
          <p:cNvPr id="21" name="Picture 20">
            <a:extLst>
              <a:ext uri="{FF2B5EF4-FFF2-40B4-BE49-F238E27FC236}">
                <a16:creationId xmlns:a16="http://schemas.microsoft.com/office/drawing/2014/main" id="{01E03DA0-F890-B12E-B460-CF51F5EF506C}"/>
              </a:ext>
            </a:extLst>
          </p:cNvPr>
          <p:cNvPicPr>
            <a:picLocks noChangeAspect="1"/>
          </p:cNvPicPr>
          <p:nvPr/>
        </p:nvPicPr>
        <p:blipFill>
          <a:blip r:embed="rId9"/>
          <a:stretch>
            <a:fillRect/>
          </a:stretch>
        </p:blipFill>
        <p:spPr>
          <a:xfrm>
            <a:off x="9144000" y="-84415"/>
            <a:ext cx="5486400" cy="822960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3543919" y="3760410"/>
            <a:ext cx="2805582" cy="708779"/>
          </a:xfrm>
          <a:prstGeom prst="rect">
            <a:avLst/>
          </a:prstGeom>
          <a:noFill/>
          <a:ln/>
        </p:spPr>
        <p:txBody>
          <a:bodyPr wrap="none" lIns="0" tIns="0" rIns="0" bIns="0" rtlCol="0" anchor="t"/>
          <a:lstStyle/>
          <a:p>
            <a:pPr marL="0" indent="0" algn="l">
              <a:lnSpc>
                <a:spcPts val="5550"/>
              </a:lnSpc>
              <a:buNone/>
            </a:pPr>
            <a:r>
              <a:rPr lang="en-US" sz="4450" dirty="0">
                <a:solidFill>
                  <a:srgbClr val="152D47"/>
                </a:solidFill>
                <a:latin typeface="Crimson Pro Semi Bold" pitchFamily="34" charset="0"/>
                <a:ea typeface="Crimson Pro Semi Bold" pitchFamily="34" charset="-122"/>
                <a:cs typeface="Crimson Pro Semi Bold" pitchFamily="34" charset="-120"/>
              </a:rPr>
              <a:t>Thank You</a:t>
            </a:r>
            <a:endParaRPr lang="en-US" sz="4450" dirty="0"/>
          </a:p>
        </p:txBody>
      </p:sp>
      <p:pic>
        <p:nvPicPr>
          <p:cNvPr id="13" name="Picture 12">
            <a:extLst>
              <a:ext uri="{FF2B5EF4-FFF2-40B4-BE49-F238E27FC236}">
                <a16:creationId xmlns:a16="http://schemas.microsoft.com/office/drawing/2014/main" id="{4537477D-97AC-0916-7AAE-C27E7E42ADC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7912" y="150450"/>
            <a:ext cx="3387090" cy="98361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AFF2C4-643B-785D-7427-79A8AFC45F8F}"/>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2B4E3A49-1096-79AC-8CBF-5252FAC64B84}"/>
              </a:ext>
            </a:extLst>
          </p:cNvPr>
          <p:cNvPicPr>
            <a:picLocks noChangeAspect="1"/>
          </p:cNvPicPr>
          <p:nvPr/>
        </p:nvPicPr>
        <p:blipFill>
          <a:blip r:embed="rId3"/>
          <a:stretch>
            <a:fillRect/>
          </a:stretch>
        </p:blipFill>
        <p:spPr>
          <a:xfrm>
            <a:off x="0" y="0"/>
            <a:ext cx="14630400" cy="2693551"/>
          </a:xfrm>
          <a:prstGeom prst="rect">
            <a:avLst/>
          </a:prstGeom>
        </p:spPr>
      </p:pic>
      <p:sp>
        <p:nvSpPr>
          <p:cNvPr id="3" name="Text 0">
            <a:extLst>
              <a:ext uri="{FF2B5EF4-FFF2-40B4-BE49-F238E27FC236}">
                <a16:creationId xmlns:a16="http://schemas.microsoft.com/office/drawing/2014/main" id="{B087BC7D-52AB-A567-A68A-778622691151}"/>
              </a:ext>
            </a:extLst>
          </p:cNvPr>
          <p:cNvSpPr/>
          <p:nvPr/>
        </p:nvSpPr>
        <p:spPr>
          <a:xfrm>
            <a:off x="793790" y="3441859"/>
            <a:ext cx="5387102" cy="673418"/>
          </a:xfrm>
          <a:prstGeom prst="rect">
            <a:avLst/>
          </a:prstGeom>
          <a:noFill/>
          <a:ln/>
        </p:spPr>
        <p:txBody>
          <a:bodyPr wrap="none" lIns="0" tIns="0" rIns="0" bIns="0" rtlCol="0" anchor="t"/>
          <a:lstStyle/>
          <a:p>
            <a:pPr marL="0" indent="0" algn="l">
              <a:lnSpc>
                <a:spcPts val="5300"/>
              </a:lnSpc>
              <a:buNone/>
            </a:pPr>
            <a:r>
              <a:rPr lang="en-US" sz="4450" dirty="0">
                <a:solidFill>
                  <a:srgbClr val="152D47"/>
                </a:solidFill>
                <a:latin typeface="Crimson Pro Semi Bold" pitchFamily="34" charset="0"/>
              </a:rPr>
              <a:t>Table of Content</a:t>
            </a:r>
          </a:p>
          <a:p>
            <a:pPr marL="0" indent="0" algn="l">
              <a:lnSpc>
                <a:spcPts val="5300"/>
              </a:lnSpc>
              <a:buNone/>
            </a:pPr>
            <a:endParaRPr lang="en-US" sz="4450" dirty="0"/>
          </a:p>
        </p:txBody>
      </p:sp>
      <p:sp>
        <p:nvSpPr>
          <p:cNvPr id="16" name="Rectangle 15">
            <a:extLst>
              <a:ext uri="{FF2B5EF4-FFF2-40B4-BE49-F238E27FC236}">
                <a16:creationId xmlns:a16="http://schemas.microsoft.com/office/drawing/2014/main" id="{4621E973-22B3-227E-5367-2F57647817A0}"/>
              </a:ext>
            </a:extLst>
          </p:cNvPr>
          <p:cNvSpPr/>
          <p:nvPr/>
        </p:nvSpPr>
        <p:spPr>
          <a:xfrm>
            <a:off x="12714514" y="7587343"/>
            <a:ext cx="1915886" cy="642257"/>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4DE17A8E-D612-6015-2764-6632F9FD973F}"/>
              </a:ext>
            </a:extLst>
          </p:cNvPr>
          <p:cNvSpPr txBox="1"/>
          <p:nvPr/>
        </p:nvSpPr>
        <p:spPr>
          <a:xfrm>
            <a:off x="793790" y="4115277"/>
            <a:ext cx="11920724" cy="4333879"/>
          </a:xfrm>
          <a:prstGeom prst="rect">
            <a:avLst/>
          </a:prstGeom>
          <a:noFill/>
        </p:spPr>
        <p:txBody>
          <a:bodyPr wrap="square" rtlCol="0">
            <a:spAutoFit/>
          </a:bodyPr>
          <a:lstStyle/>
          <a:p>
            <a:pPr marL="342900" indent="-342900" algn="just">
              <a:lnSpc>
                <a:spcPct val="200000"/>
              </a:lnSpc>
              <a:buAutoNum type="arabicPeriod"/>
            </a:pPr>
            <a:r>
              <a:rPr lang="en-US" sz="1750" dirty="0">
                <a:solidFill>
                  <a:srgbClr val="595959"/>
                </a:solidFill>
                <a:latin typeface="Heebo" pitchFamily="2" charset="-79"/>
                <a:cs typeface="Heebo" pitchFamily="2" charset="-79"/>
              </a:rPr>
              <a:t>Introduction</a:t>
            </a:r>
          </a:p>
          <a:p>
            <a:pPr marL="342900" indent="-342900" algn="just">
              <a:lnSpc>
                <a:spcPct val="200000"/>
              </a:lnSpc>
              <a:buAutoNum type="arabicPeriod"/>
            </a:pPr>
            <a:r>
              <a:rPr lang="en-US" sz="1750" dirty="0">
                <a:solidFill>
                  <a:srgbClr val="595959"/>
                </a:solidFill>
                <a:latin typeface="Heebo" pitchFamily="2" charset="-79"/>
                <a:cs typeface="Heebo" pitchFamily="2" charset="-79"/>
              </a:rPr>
              <a:t>System Requirement</a:t>
            </a:r>
          </a:p>
          <a:p>
            <a:pPr marL="342900" indent="-342900" algn="just">
              <a:lnSpc>
                <a:spcPct val="200000"/>
              </a:lnSpc>
              <a:buAutoNum type="arabicPeriod"/>
            </a:pPr>
            <a:r>
              <a:rPr lang="en-US" sz="1750" dirty="0">
                <a:solidFill>
                  <a:srgbClr val="595959"/>
                </a:solidFill>
                <a:latin typeface="Heebo" pitchFamily="2" charset="-79"/>
                <a:cs typeface="Heebo" pitchFamily="2" charset="-79"/>
              </a:rPr>
              <a:t>Technology Used</a:t>
            </a:r>
          </a:p>
          <a:p>
            <a:pPr marL="342900" indent="-342900" algn="just">
              <a:lnSpc>
                <a:spcPct val="200000"/>
              </a:lnSpc>
              <a:buAutoNum type="arabicPeriod"/>
            </a:pPr>
            <a:r>
              <a:rPr lang="en-US" sz="1750" dirty="0">
                <a:solidFill>
                  <a:srgbClr val="595959"/>
                </a:solidFill>
                <a:latin typeface="Heebo" pitchFamily="2" charset="-79"/>
                <a:cs typeface="Heebo" pitchFamily="2" charset="-79"/>
              </a:rPr>
              <a:t>Methodology</a:t>
            </a:r>
          </a:p>
          <a:p>
            <a:pPr marL="342900" indent="-342900" algn="just">
              <a:lnSpc>
                <a:spcPct val="200000"/>
              </a:lnSpc>
              <a:buAutoNum type="arabicPeriod"/>
            </a:pPr>
            <a:r>
              <a:rPr lang="en-US" sz="1750" dirty="0">
                <a:solidFill>
                  <a:srgbClr val="595959"/>
                </a:solidFill>
                <a:latin typeface="Heebo" pitchFamily="2" charset="-79"/>
                <a:cs typeface="Heebo" pitchFamily="2" charset="-79"/>
              </a:rPr>
              <a:t>Conclusion</a:t>
            </a:r>
          </a:p>
          <a:p>
            <a:pPr marL="342900" indent="-342900" algn="just">
              <a:lnSpc>
                <a:spcPct val="200000"/>
              </a:lnSpc>
              <a:buAutoNum type="arabicPeriod"/>
            </a:pPr>
            <a:r>
              <a:rPr lang="en-US" sz="1750">
                <a:solidFill>
                  <a:srgbClr val="595959"/>
                </a:solidFill>
                <a:latin typeface="Heebo" pitchFamily="2" charset="-79"/>
                <a:cs typeface="Heebo" pitchFamily="2" charset="-79"/>
              </a:rPr>
              <a:t>Future Work</a:t>
            </a:r>
            <a:endParaRPr lang="en-US" sz="1750" dirty="0">
              <a:solidFill>
                <a:srgbClr val="595959"/>
              </a:solidFill>
              <a:latin typeface="Heebo" pitchFamily="2" charset="-79"/>
              <a:cs typeface="Heebo" pitchFamily="2" charset="-79"/>
            </a:endParaRPr>
          </a:p>
          <a:p>
            <a:pPr algn="just">
              <a:lnSpc>
                <a:spcPct val="200000"/>
              </a:lnSpc>
            </a:pPr>
            <a:endParaRPr lang="en-US" sz="1750" dirty="0">
              <a:solidFill>
                <a:srgbClr val="595959"/>
              </a:solidFill>
              <a:latin typeface="Heebo" pitchFamily="2" charset="-79"/>
              <a:cs typeface="Heebo" pitchFamily="2" charset="-79"/>
            </a:endParaRPr>
          </a:p>
          <a:p>
            <a:pPr marL="342900" indent="-342900" algn="just">
              <a:lnSpc>
                <a:spcPct val="200000"/>
              </a:lnSpc>
              <a:buAutoNum type="arabicPeriod"/>
            </a:pPr>
            <a:endParaRPr lang="en-US" sz="1750" dirty="0">
              <a:solidFill>
                <a:srgbClr val="595959"/>
              </a:solidFill>
              <a:latin typeface="Heebo" pitchFamily="2" charset="-79"/>
              <a:cs typeface="Heebo" pitchFamily="2" charset="-79"/>
            </a:endParaRPr>
          </a:p>
        </p:txBody>
      </p:sp>
      <p:pic>
        <p:nvPicPr>
          <p:cNvPr id="21" name="Picture 20">
            <a:extLst>
              <a:ext uri="{FF2B5EF4-FFF2-40B4-BE49-F238E27FC236}">
                <a16:creationId xmlns:a16="http://schemas.microsoft.com/office/drawing/2014/main" id="{18E27976-E3B1-8E65-64DA-063FEDEB70E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7912" y="150450"/>
            <a:ext cx="3387090" cy="983615"/>
          </a:xfrm>
          <a:prstGeom prst="rect">
            <a:avLst/>
          </a:prstGeom>
        </p:spPr>
      </p:pic>
    </p:spTree>
    <p:extLst>
      <p:ext uri="{BB962C8B-B14F-4D97-AF65-F5344CB8AC3E}">
        <p14:creationId xmlns:p14="http://schemas.microsoft.com/office/powerpoint/2010/main" val="37148725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1DD96D-D0E7-87A7-4C36-63030EF3B241}"/>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ECC3671E-7083-D2E5-E0D5-037D7D996607}"/>
              </a:ext>
            </a:extLst>
          </p:cNvPr>
          <p:cNvPicPr>
            <a:picLocks noChangeAspect="1"/>
          </p:cNvPicPr>
          <p:nvPr/>
        </p:nvPicPr>
        <p:blipFill>
          <a:blip r:embed="rId3"/>
          <a:stretch>
            <a:fillRect/>
          </a:stretch>
        </p:blipFill>
        <p:spPr>
          <a:xfrm>
            <a:off x="0" y="0"/>
            <a:ext cx="14630400" cy="2693551"/>
          </a:xfrm>
          <a:prstGeom prst="rect">
            <a:avLst/>
          </a:prstGeom>
        </p:spPr>
      </p:pic>
      <p:sp>
        <p:nvSpPr>
          <p:cNvPr id="3" name="Text 0">
            <a:extLst>
              <a:ext uri="{FF2B5EF4-FFF2-40B4-BE49-F238E27FC236}">
                <a16:creationId xmlns:a16="http://schemas.microsoft.com/office/drawing/2014/main" id="{87D68366-C39C-7BDD-A51D-7EF9E74A1419}"/>
              </a:ext>
            </a:extLst>
          </p:cNvPr>
          <p:cNvSpPr/>
          <p:nvPr/>
        </p:nvSpPr>
        <p:spPr>
          <a:xfrm>
            <a:off x="793790" y="3441859"/>
            <a:ext cx="5387102" cy="673418"/>
          </a:xfrm>
          <a:prstGeom prst="rect">
            <a:avLst/>
          </a:prstGeom>
          <a:noFill/>
          <a:ln/>
        </p:spPr>
        <p:txBody>
          <a:bodyPr wrap="none" lIns="0" tIns="0" rIns="0" bIns="0" rtlCol="0" anchor="t"/>
          <a:lstStyle/>
          <a:p>
            <a:pPr marL="0" indent="0" algn="l">
              <a:lnSpc>
                <a:spcPts val="5300"/>
              </a:lnSpc>
              <a:buNone/>
            </a:pPr>
            <a:r>
              <a:rPr lang="en-US" sz="4450" dirty="0">
                <a:solidFill>
                  <a:srgbClr val="152D47"/>
                </a:solidFill>
                <a:latin typeface="Crimson Pro Semi Bold" pitchFamily="34" charset="0"/>
              </a:rPr>
              <a:t>Introduction</a:t>
            </a:r>
            <a:endParaRPr lang="en-US" sz="4450" dirty="0"/>
          </a:p>
        </p:txBody>
      </p:sp>
      <p:sp>
        <p:nvSpPr>
          <p:cNvPr id="4" name="Shape 1">
            <a:extLst>
              <a:ext uri="{FF2B5EF4-FFF2-40B4-BE49-F238E27FC236}">
                <a16:creationId xmlns:a16="http://schemas.microsoft.com/office/drawing/2014/main" id="{F88F4AC6-532A-9520-A8B6-C5119096F71F}"/>
              </a:ext>
            </a:extLst>
          </p:cNvPr>
          <p:cNvSpPr/>
          <p:nvPr/>
        </p:nvSpPr>
        <p:spPr>
          <a:xfrm>
            <a:off x="793790" y="4438412"/>
            <a:ext cx="12827436" cy="2833245"/>
          </a:xfrm>
          <a:prstGeom prst="roundRect">
            <a:avLst>
              <a:gd name="adj" fmla="val 2038"/>
            </a:avLst>
          </a:prstGeom>
          <a:solidFill>
            <a:srgbClr val="F2EEEE"/>
          </a:solidFill>
          <a:ln/>
        </p:spPr>
      </p:sp>
      <p:sp>
        <p:nvSpPr>
          <p:cNvPr id="16" name="Rectangle 15">
            <a:extLst>
              <a:ext uri="{FF2B5EF4-FFF2-40B4-BE49-F238E27FC236}">
                <a16:creationId xmlns:a16="http://schemas.microsoft.com/office/drawing/2014/main" id="{02D575FA-F100-93F0-09BD-2F0D698AB8CD}"/>
              </a:ext>
            </a:extLst>
          </p:cNvPr>
          <p:cNvSpPr/>
          <p:nvPr/>
        </p:nvSpPr>
        <p:spPr>
          <a:xfrm>
            <a:off x="12714514" y="7587343"/>
            <a:ext cx="1915886" cy="642257"/>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318E5DA0-AB83-2B4F-37ED-CECAE69D29A0}"/>
              </a:ext>
            </a:extLst>
          </p:cNvPr>
          <p:cNvSpPr txBox="1"/>
          <p:nvPr/>
        </p:nvSpPr>
        <p:spPr>
          <a:xfrm>
            <a:off x="793790" y="4496008"/>
            <a:ext cx="12827436" cy="2179443"/>
          </a:xfrm>
          <a:prstGeom prst="rect">
            <a:avLst/>
          </a:prstGeom>
          <a:noFill/>
        </p:spPr>
        <p:txBody>
          <a:bodyPr wrap="square" rtlCol="0">
            <a:spAutoFit/>
          </a:bodyPr>
          <a:lstStyle/>
          <a:p>
            <a:pPr algn="just">
              <a:lnSpc>
                <a:spcPct val="200000"/>
              </a:lnSpc>
            </a:pPr>
            <a:r>
              <a:rPr lang="en-US" sz="1750" dirty="0">
                <a:solidFill>
                  <a:srgbClr val="595959"/>
                </a:solidFill>
                <a:latin typeface="Heebo" pitchFamily="2" charset="-79"/>
                <a:cs typeface="Heebo" pitchFamily="2" charset="-79"/>
              </a:rPr>
              <a:t>In this project, Health Monitoring System, we built a device using IoT sensors and machine learning. It captures vitals like heart rate, SpO₂, temperature, and respiratory rate when the user places a finger and arm on sensors. After entering basic details, the system sends data to an ML API which predicts health risk and shows possible conditions. It’s simple, smart, and helps in early health assessment.</a:t>
            </a:r>
          </a:p>
        </p:txBody>
      </p:sp>
      <p:pic>
        <p:nvPicPr>
          <p:cNvPr id="21" name="Picture 20">
            <a:extLst>
              <a:ext uri="{FF2B5EF4-FFF2-40B4-BE49-F238E27FC236}">
                <a16:creationId xmlns:a16="http://schemas.microsoft.com/office/drawing/2014/main" id="{9AA92783-2BA3-09D8-FEF5-A82A3B710FF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7912" y="150450"/>
            <a:ext cx="3387090" cy="983615"/>
          </a:xfrm>
          <a:prstGeom prst="rect">
            <a:avLst/>
          </a:prstGeom>
        </p:spPr>
      </p:pic>
    </p:spTree>
    <p:extLst>
      <p:ext uri="{BB962C8B-B14F-4D97-AF65-F5344CB8AC3E}">
        <p14:creationId xmlns:p14="http://schemas.microsoft.com/office/powerpoint/2010/main" val="9126645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1661894"/>
            <a:ext cx="5670590" cy="708779"/>
          </a:xfrm>
          <a:prstGeom prst="rect">
            <a:avLst/>
          </a:prstGeom>
          <a:noFill/>
          <a:ln/>
        </p:spPr>
        <p:txBody>
          <a:bodyPr wrap="none" lIns="0" tIns="0" rIns="0" bIns="0" rtlCol="0" anchor="t"/>
          <a:lstStyle/>
          <a:p>
            <a:pPr marL="0" indent="0" algn="l">
              <a:lnSpc>
                <a:spcPts val="5550"/>
              </a:lnSpc>
              <a:buNone/>
            </a:pPr>
            <a:r>
              <a:rPr lang="en-US" sz="4450" dirty="0">
                <a:solidFill>
                  <a:srgbClr val="152D47"/>
                </a:solidFill>
                <a:latin typeface="Crimson Pro Semi Bold" pitchFamily="34" charset="0"/>
                <a:ea typeface="Crimson Pro Semi Bold" pitchFamily="34" charset="-122"/>
                <a:cs typeface="Crimson Pro Semi Bold" pitchFamily="34" charset="-120"/>
              </a:rPr>
              <a:t>System Requirements</a:t>
            </a:r>
            <a:endParaRPr lang="en-US" sz="4450" dirty="0"/>
          </a:p>
        </p:txBody>
      </p:sp>
      <p:sp>
        <p:nvSpPr>
          <p:cNvPr id="12" name="Rectangle 11">
            <a:extLst>
              <a:ext uri="{FF2B5EF4-FFF2-40B4-BE49-F238E27FC236}">
                <a16:creationId xmlns:a16="http://schemas.microsoft.com/office/drawing/2014/main" id="{7372484F-0093-D674-7CA7-8CE9F780B43F}"/>
              </a:ext>
            </a:extLst>
          </p:cNvPr>
          <p:cNvSpPr/>
          <p:nvPr/>
        </p:nvSpPr>
        <p:spPr>
          <a:xfrm>
            <a:off x="12714514" y="7587343"/>
            <a:ext cx="1915886" cy="642257"/>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9FC752C5-7425-25A1-2D03-6C85AD3CCF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7912" y="150450"/>
            <a:ext cx="3387090" cy="983615"/>
          </a:xfrm>
          <a:prstGeom prst="rect">
            <a:avLst/>
          </a:prstGeom>
        </p:spPr>
      </p:pic>
      <p:graphicFrame>
        <p:nvGraphicFramePr>
          <p:cNvPr id="4" name="Table 3">
            <a:extLst>
              <a:ext uri="{FF2B5EF4-FFF2-40B4-BE49-F238E27FC236}">
                <a16:creationId xmlns:a16="http://schemas.microsoft.com/office/drawing/2014/main" id="{6C2BCAF7-7640-5F40-EE2E-6B334036E848}"/>
              </a:ext>
            </a:extLst>
          </p:cNvPr>
          <p:cNvGraphicFramePr>
            <a:graphicFrameLocks noGrp="1"/>
          </p:cNvGraphicFramePr>
          <p:nvPr>
            <p:extLst>
              <p:ext uri="{D42A27DB-BD31-4B8C-83A1-F6EECF244321}">
                <p14:modId xmlns:p14="http://schemas.microsoft.com/office/powerpoint/2010/main" val="446624062"/>
              </p:ext>
            </p:extLst>
          </p:nvPr>
        </p:nvGraphicFramePr>
        <p:xfrm>
          <a:off x="1828800" y="3047428"/>
          <a:ext cx="10972800" cy="2725602"/>
        </p:xfrm>
        <a:graphic>
          <a:graphicData uri="http://schemas.openxmlformats.org/drawingml/2006/table">
            <a:tbl>
              <a:tblPr firstRow="1" bandRow="1">
                <a:tableStyleId>{2D5ABB26-0587-4C30-8999-92F81FD0307C}</a:tableStyleId>
              </a:tblPr>
              <a:tblGrid>
                <a:gridCol w="3657600">
                  <a:extLst>
                    <a:ext uri="{9D8B030D-6E8A-4147-A177-3AD203B41FA5}">
                      <a16:colId xmlns:a16="http://schemas.microsoft.com/office/drawing/2014/main" val="1707698685"/>
                    </a:ext>
                  </a:extLst>
                </a:gridCol>
                <a:gridCol w="3657600">
                  <a:extLst>
                    <a:ext uri="{9D8B030D-6E8A-4147-A177-3AD203B41FA5}">
                      <a16:colId xmlns:a16="http://schemas.microsoft.com/office/drawing/2014/main" val="2042902758"/>
                    </a:ext>
                  </a:extLst>
                </a:gridCol>
                <a:gridCol w="3657600">
                  <a:extLst>
                    <a:ext uri="{9D8B030D-6E8A-4147-A177-3AD203B41FA5}">
                      <a16:colId xmlns:a16="http://schemas.microsoft.com/office/drawing/2014/main" val="2914880347"/>
                    </a:ext>
                  </a:extLst>
                </a:gridCol>
              </a:tblGrid>
              <a:tr h="44284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200" dirty="0">
                          <a:solidFill>
                            <a:srgbClr val="152D47"/>
                          </a:solidFill>
                          <a:latin typeface="Crimson Pro Semi Bold" panose="020B0604020202020204" charset="0"/>
                        </a:rPr>
                        <a:t>Hardware</a:t>
                      </a:r>
                      <a:endParaRPr lang="en-US" sz="2200" dirty="0">
                        <a:solidFill>
                          <a:srgbClr val="152D47"/>
                        </a:solidFill>
                        <a:latin typeface="Crimson Pro Semi Bold" panose="020B0604020202020204" charset="0"/>
                        <a:cs typeface="Heebo" pitchFamily="2" charset="-79"/>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200" dirty="0">
                          <a:solidFill>
                            <a:srgbClr val="152D47"/>
                          </a:solidFill>
                          <a:latin typeface="Crimson Pro Semi Bold" panose="020B0604020202020204" charset="0"/>
                        </a:rPr>
                        <a:t>Software</a:t>
                      </a:r>
                      <a:endParaRPr lang="en-US" sz="2200" dirty="0">
                        <a:solidFill>
                          <a:srgbClr val="152D47"/>
                        </a:solidFill>
                        <a:latin typeface="Crimson Pro Semi Bold" panose="020B0604020202020204" charset="0"/>
                        <a:cs typeface="Heebo" pitchFamily="2" charset="-79"/>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200" dirty="0">
                          <a:solidFill>
                            <a:srgbClr val="152D47"/>
                          </a:solidFill>
                          <a:latin typeface="Crimson Pro Semi Bold" panose="020B0604020202020204" charset="0"/>
                        </a:rPr>
                        <a:t>Other</a:t>
                      </a:r>
                      <a:endParaRPr lang="en-US" sz="2200" dirty="0">
                        <a:solidFill>
                          <a:srgbClr val="152D47"/>
                        </a:solidFill>
                        <a:latin typeface="Crimson Pro Semi Bold" panose="020B0604020202020204" charset="0"/>
                        <a:cs typeface="Heebo" pitchFamily="2" charset="-79"/>
                      </a:endParaRPr>
                    </a:p>
                  </a:txBody>
                  <a:tcPr/>
                </a:tc>
                <a:extLst>
                  <a:ext uri="{0D108BD9-81ED-4DB2-BD59-A6C34878D82A}">
                    <a16:rowId xmlns:a16="http://schemas.microsoft.com/office/drawing/2014/main" val="2241075983"/>
                  </a:ext>
                </a:extLst>
              </a:tr>
              <a:tr h="2282758">
                <a:tc>
                  <a:txBody>
                    <a:bodyPr/>
                    <a:lstStyle/>
                    <a:p>
                      <a:pPr marL="0" indent="0" algn="ctr">
                        <a:lnSpc>
                          <a:spcPts val="2850"/>
                        </a:lnSpc>
                        <a:buSzPct val="100000"/>
                        <a:buNone/>
                      </a:pPr>
                      <a:r>
                        <a:rPr lang="en-US" sz="1750" dirty="0">
                          <a:solidFill>
                            <a:schemeClr val="tx1">
                              <a:lumMod val="65000"/>
                              <a:lumOff val="35000"/>
                            </a:schemeClr>
                          </a:solidFill>
                          <a:latin typeface="Heebo" pitchFamily="2" charset="-79"/>
                          <a:cs typeface="Heebo" pitchFamily="2" charset="-79"/>
                        </a:rPr>
                        <a:t>NodeMCU </a:t>
                      </a:r>
                      <a:r>
                        <a:rPr lang="en-US" sz="1750" dirty="0">
                          <a:solidFill>
                            <a:srgbClr val="595959"/>
                          </a:solidFill>
                          <a:latin typeface="Heebo" pitchFamily="2" charset="-79"/>
                          <a:cs typeface="Heebo" pitchFamily="2" charset="-79"/>
                        </a:rPr>
                        <a:t>ESP8266</a:t>
                      </a:r>
                    </a:p>
                    <a:p>
                      <a:pPr marL="0" indent="0" algn="ctr">
                        <a:lnSpc>
                          <a:spcPts val="2850"/>
                        </a:lnSpc>
                        <a:buSzPct val="100000"/>
                        <a:buNone/>
                      </a:pPr>
                      <a:r>
                        <a:rPr lang="en-US" sz="1750" dirty="0">
                          <a:solidFill>
                            <a:schemeClr val="tx1">
                              <a:lumMod val="65000"/>
                              <a:lumOff val="35000"/>
                            </a:schemeClr>
                          </a:solidFill>
                          <a:latin typeface="Heebo" pitchFamily="2" charset="-79"/>
                          <a:cs typeface="Heebo" pitchFamily="2" charset="-79"/>
                        </a:rPr>
                        <a:t>MAX30102 (Heart Rate, SpO₂)</a:t>
                      </a:r>
                    </a:p>
                    <a:p>
                      <a:pPr marL="0" indent="0" algn="ctr">
                        <a:lnSpc>
                          <a:spcPts val="2850"/>
                        </a:lnSpc>
                        <a:buSzPct val="100000"/>
                        <a:buNone/>
                      </a:pPr>
                      <a:r>
                        <a:rPr lang="en-US" sz="1750" dirty="0">
                          <a:solidFill>
                            <a:schemeClr val="tx1">
                              <a:lumMod val="65000"/>
                              <a:lumOff val="35000"/>
                            </a:schemeClr>
                          </a:solidFill>
                          <a:latin typeface="Heebo" pitchFamily="2" charset="-79"/>
                          <a:cs typeface="Heebo" pitchFamily="2" charset="-79"/>
                        </a:rPr>
                        <a:t>DS18B20 (Temperature)</a:t>
                      </a:r>
                    </a:p>
                    <a:p>
                      <a:pPr algn="ctr"/>
                      <a:endParaRPr lang="en-US" sz="1750" dirty="0">
                        <a:latin typeface="Heebo" pitchFamily="2" charset="-79"/>
                        <a:cs typeface="Heebo" pitchFamily="2" charset="-79"/>
                      </a:endParaRPr>
                    </a:p>
                  </a:txBody>
                  <a:tcPr/>
                </a:tc>
                <a:tc>
                  <a:txBody>
                    <a:bodyPr/>
                    <a:lstStyle/>
                    <a:p>
                      <a:pPr marL="0" indent="0" algn="ctr">
                        <a:lnSpc>
                          <a:spcPts val="2850"/>
                        </a:lnSpc>
                        <a:buSzPct val="100000"/>
                        <a:buNone/>
                      </a:pPr>
                      <a:r>
                        <a:rPr lang="en-US" sz="1750" dirty="0">
                          <a:solidFill>
                            <a:srgbClr val="4C4C4D"/>
                          </a:solidFill>
                          <a:latin typeface="Heebo" pitchFamily="2" charset="-79"/>
                          <a:cs typeface="Heebo" pitchFamily="2" charset="-79"/>
                        </a:rPr>
                        <a:t>Arduino IDE</a:t>
                      </a:r>
                    </a:p>
                    <a:p>
                      <a:pPr marL="0" indent="0" algn="ctr">
                        <a:lnSpc>
                          <a:spcPts val="2850"/>
                        </a:lnSpc>
                        <a:buSzPct val="100000"/>
                        <a:buNone/>
                      </a:pPr>
                      <a:r>
                        <a:rPr lang="en-US" sz="1750" dirty="0">
                          <a:solidFill>
                            <a:srgbClr val="4C4C4D"/>
                          </a:solidFill>
                          <a:latin typeface="Heebo" pitchFamily="2" charset="-79"/>
                          <a:cs typeface="Heebo" pitchFamily="2" charset="-79"/>
                        </a:rPr>
                        <a:t>Firebase (Realtime DB)</a:t>
                      </a:r>
                    </a:p>
                    <a:p>
                      <a:pPr marL="0" indent="0" algn="ctr">
                        <a:lnSpc>
                          <a:spcPts val="2850"/>
                        </a:lnSpc>
                        <a:buSzPct val="100000"/>
                        <a:buNone/>
                      </a:pPr>
                      <a:r>
                        <a:rPr lang="en-US" sz="1750" dirty="0">
                          <a:solidFill>
                            <a:srgbClr val="4C4C4D"/>
                          </a:solidFill>
                          <a:latin typeface="Heebo" pitchFamily="2" charset="-79"/>
                          <a:cs typeface="Heebo" pitchFamily="2" charset="-79"/>
                        </a:rPr>
                        <a:t>Flutter SDK</a:t>
                      </a:r>
                    </a:p>
                    <a:p>
                      <a:pPr marL="0" indent="0" algn="ctr">
                        <a:lnSpc>
                          <a:spcPts val="2850"/>
                        </a:lnSpc>
                        <a:buSzPct val="100000"/>
                        <a:buNone/>
                      </a:pPr>
                      <a:r>
                        <a:rPr lang="en-US" sz="1750" dirty="0">
                          <a:solidFill>
                            <a:srgbClr val="4C4C4D"/>
                          </a:solidFill>
                          <a:latin typeface="Heebo" pitchFamily="2" charset="-79"/>
                          <a:cs typeface="Heebo" pitchFamily="2" charset="-79"/>
                        </a:rPr>
                        <a:t>Python + Flask</a:t>
                      </a:r>
                    </a:p>
                    <a:p>
                      <a:pPr marL="0" indent="0" algn="ctr">
                        <a:lnSpc>
                          <a:spcPts val="2850"/>
                        </a:lnSpc>
                        <a:buSzPct val="100000"/>
                        <a:buNone/>
                      </a:pPr>
                      <a:r>
                        <a:rPr lang="en-US" sz="1750" dirty="0">
                          <a:solidFill>
                            <a:srgbClr val="4C4C4D"/>
                          </a:solidFill>
                          <a:latin typeface="Heebo" pitchFamily="2" charset="-79"/>
                          <a:cs typeface="Heebo" pitchFamily="2" charset="-79"/>
                        </a:rPr>
                        <a:t>Render (API Hosting)</a:t>
                      </a:r>
                      <a:endParaRPr lang="en-US" sz="1750" dirty="0">
                        <a:latin typeface="Heebo" pitchFamily="2" charset="-79"/>
                        <a:cs typeface="Heebo" pitchFamily="2" charset="-79"/>
                      </a:endParaRPr>
                    </a:p>
                    <a:p>
                      <a:pPr algn="ctr"/>
                      <a:endParaRPr lang="en-US" sz="1750" dirty="0">
                        <a:latin typeface="Heebo" pitchFamily="2" charset="-79"/>
                        <a:cs typeface="Heebo" pitchFamily="2" charset="-79"/>
                      </a:endParaRPr>
                    </a:p>
                  </a:txBody>
                  <a:tcPr/>
                </a:tc>
                <a:tc>
                  <a:txBody>
                    <a:bodyPr/>
                    <a:lstStyle/>
                    <a:p>
                      <a:pPr marL="0" indent="0" algn="ctr">
                        <a:lnSpc>
                          <a:spcPts val="2850"/>
                        </a:lnSpc>
                        <a:buSzPct val="100000"/>
                        <a:buNone/>
                      </a:pPr>
                      <a:r>
                        <a:rPr lang="en-US" sz="1750" dirty="0">
                          <a:solidFill>
                            <a:srgbClr val="4C4C4D"/>
                          </a:solidFill>
                          <a:latin typeface="Heebo" pitchFamily="2" charset="-79"/>
                          <a:cs typeface="Heebo" pitchFamily="2" charset="-79"/>
                        </a:rPr>
                        <a:t>Internet Connectivity</a:t>
                      </a:r>
                    </a:p>
                    <a:p>
                      <a:pPr marL="0" indent="0" algn="ctr">
                        <a:lnSpc>
                          <a:spcPts val="2850"/>
                        </a:lnSpc>
                        <a:buSzPct val="100000"/>
                        <a:buNone/>
                      </a:pPr>
                      <a:r>
                        <a:rPr lang="en-US" sz="1750" dirty="0">
                          <a:solidFill>
                            <a:srgbClr val="4C4C4D"/>
                          </a:solidFill>
                          <a:latin typeface="Heebo" pitchFamily="2" charset="-79"/>
                          <a:cs typeface="Heebo" pitchFamily="2" charset="-79"/>
                        </a:rPr>
                        <a:t>Android/iOS device</a:t>
                      </a:r>
                      <a:endParaRPr lang="en-US" sz="1750" dirty="0">
                        <a:latin typeface="Heebo" pitchFamily="2" charset="-79"/>
                        <a:cs typeface="Heebo" pitchFamily="2" charset="-79"/>
                      </a:endParaRPr>
                    </a:p>
                  </a:txBody>
                  <a:tcPr/>
                </a:tc>
                <a:extLst>
                  <a:ext uri="{0D108BD9-81ED-4DB2-BD59-A6C34878D82A}">
                    <a16:rowId xmlns:a16="http://schemas.microsoft.com/office/drawing/2014/main" val="3577256343"/>
                  </a:ext>
                </a:extLst>
              </a:tr>
            </a:tbl>
          </a:graphicData>
        </a:graphic>
      </p:graphicFrame>
      <p:pic>
        <p:nvPicPr>
          <p:cNvPr id="1026" name="Picture 2" descr="KOOBOOK 1Pcs MAX30102 Oximeter Heart Rate Beat Pulse Sensor Monitor Module Replace MAX30100 R6D3">
            <a:extLst>
              <a:ext uri="{FF2B5EF4-FFF2-40B4-BE49-F238E27FC236}">
                <a16:creationId xmlns:a16="http://schemas.microsoft.com/office/drawing/2014/main" id="{FBA3F373-D9C8-95E3-6B38-91B7B1B85D4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5016" t="30864" r="24751" b="25548"/>
          <a:stretch/>
        </p:blipFill>
        <p:spPr bwMode="auto">
          <a:xfrm>
            <a:off x="2507856" y="5962635"/>
            <a:ext cx="2242457" cy="194583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NodeMCU with ESP-12E">
            <a:extLst>
              <a:ext uri="{FF2B5EF4-FFF2-40B4-BE49-F238E27FC236}">
                <a16:creationId xmlns:a16="http://schemas.microsoft.com/office/drawing/2014/main" id="{C2949B26-BFD4-5D4A-DD05-43BA5B385D2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5316" t="15257" r="18904" b="18196"/>
          <a:stretch/>
        </p:blipFill>
        <p:spPr bwMode="auto">
          <a:xfrm>
            <a:off x="9774461" y="6169951"/>
            <a:ext cx="3027139" cy="153120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3403BE74-F25B-96BA-69DF-F2FC044F464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16570" y="6303895"/>
            <a:ext cx="1397259" cy="139725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3" name="Text 0"/>
          <p:cNvSpPr/>
          <p:nvPr/>
        </p:nvSpPr>
        <p:spPr>
          <a:xfrm>
            <a:off x="5392227" y="1279083"/>
            <a:ext cx="3845943" cy="708779"/>
          </a:xfrm>
          <a:prstGeom prst="rect">
            <a:avLst/>
          </a:prstGeom>
          <a:noFill/>
          <a:ln/>
        </p:spPr>
        <p:txBody>
          <a:bodyPr wrap="none" lIns="0" tIns="0" rIns="0" bIns="0" rtlCol="0" anchor="t"/>
          <a:lstStyle/>
          <a:p>
            <a:pPr marL="0" indent="0" algn="l">
              <a:lnSpc>
                <a:spcPts val="5550"/>
              </a:lnSpc>
              <a:buNone/>
            </a:pPr>
            <a:r>
              <a:rPr lang="en-US" sz="4450" dirty="0">
                <a:solidFill>
                  <a:srgbClr val="152D47"/>
                </a:solidFill>
                <a:latin typeface="Crimson Pro Semi Bold" pitchFamily="34" charset="0"/>
                <a:ea typeface="Crimson Pro Semi Bold" pitchFamily="34" charset="-122"/>
                <a:cs typeface="Crimson Pro Semi Bold" pitchFamily="34" charset="-120"/>
              </a:rPr>
              <a:t>Technology Used</a:t>
            </a:r>
            <a:endParaRPr lang="en-US" sz="4450" dirty="0"/>
          </a:p>
        </p:txBody>
      </p:sp>
      <p:pic>
        <p:nvPicPr>
          <p:cNvPr id="16" name="Picture 15">
            <a:extLst>
              <a:ext uri="{FF2B5EF4-FFF2-40B4-BE49-F238E27FC236}">
                <a16:creationId xmlns:a16="http://schemas.microsoft.com/office/drawing/2014/main" id="{1BD0C281-0354-3135-2219-114422776C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7912" y="150450"/>
            <a:ext cx="3387090" cy="983615"/>
          </a:xfrm>
          <a:prstGeom prst="rect">
            <a:avLst/>
          </a:prstGeom>
        </p:spPr>
      </p:pic>
      <p:graphicFrame>
        <p:nvGraphicFramePr>
          <p:cNvPr id="18" name="Table 17">
            <a:extLst>
              <a:ext uri="{FF2B5EF4-FFF2-40B4-BE49-F238E27FC236}">
                <a16:creationId xmlns:a16="http://schemas.microsoft.com/office/drawing/2014/main" id="{F84661E8-9882-80A6-7941-F32FD3CD22DA}"/>
              </a:ext>
            </a:extLst>
          </p:cNvPr>
          <p:cNvGraphicFramePr>
            <a:graphicFrameLocks noGrp="1"/>
          </p:cNvGraphicFramePr>
          <p:nvPr>
            <p:extLst>
              <p:ext uri="{D42A27DB-BD31-4B8C-83A1-F6EECF244321}">
                <p14:modId xmlns:p14="http://schemas.microsoft.com/office/powerpoint/2010/main" val="3854367388"/>
              </p:ext>
            </p:extLst>
          </p:nvPr>
        </p:nvGraphicFramePr>
        <p:xfrm>
          <a:off x="1828800" y="2378516"/>
          <a:ext cx="10972799" cy="4572001"/>
        </p:xfrm>
        <a:graphic>
          <a:graphicData uri="http://schemas.openxmlformats.org/drawingml/2006/table">
            <a:tbl>
              <a:tblPr firstRow="1" bandRow="1">
                <a:tableStyleId>{5C22544A-7EE6-4342-B048-85BDC9FD1C3A}</a:tableStyleId>
              </a:tblPr>
              <a:tblGrid>
                <a:gridCol w="3382053">
                  <a:extLst>
                    <a:ext uri="{9D8B030D-6E8A-4147-A177-3AD203B41FA5}">
                      <a16:colId xmlns:a16="http://schemas.microsoft.com/office/drawing/2014/main" val="1746958372"/>
                    </a:ext>
                  </a:extLst>
                </a:gridCol>
                <a:gridCol w="3382053">
                  <a:extLst>
                    <a:ext uri="{9D8B030D-6E8A-4147-A177-3AD203B41FA5}">
                      <a16:colId xmlns:a16="http://schemas.microsoft.com/office/drawing/2014/main" val="2017325164"/>
                    </a:ext>
                  </a:extLst>
                </a:gridCol>
                <a:gridCol w="4208693">
                  <a:extLst>
                    <a:ext uri="{9D8B030D-6E8A-4147-A177-3AD203B41FA5}">
                      <a16:colId xmlns:a16="http://schemas.microsoft.com/office/drawing/2014/main" val="1238385057"/>
                    </a:ext>
                  </a:extLst>
                </a:gridCol>
              </a:tblGrid>
              <a:tr h="400187">
                <a:tc>
                  <a:txBody>
                    <a:bodyPr/>
                    <a:lstStyle/>
                    <a:p>
                      <a:r>
                        <a:rPr lang="en-US" sz="1750" b="1" dirty="0">
                          <a:latin typeface="Heebo" pitchFamily="2" charset="-79"/>
                          <a:cs typeface="Heebo" pitchFamily="2" charset="-79"/>
                        </a:rPr>
                        <a:t>Component</a:t>
                      </a:r>
                      <a:endParaRPr lang="en-US" sz="1750" dirty="0">
                        <a:latin typeface="Heebo" pitchFamily="2" charset="-79"/>
                        <a:cs typeface="Heebo" pitchFamily="2" charset="-79"/>
                      </a:endParaRPr>
                    </a:p>
                  </a:txBody>
                  <a:tcPr anchor="ctr"/>
                </a:tc>
                <a:tc>
                  <a:txBody>
                    <a:bodyPr/>
                    <a:lstStyle/>
                    <a:p>
                      <a:r>
                        <a:rPr lang="en-US" sz="1750" b="1" dirty="0">
                          <a:latin typeface="Heebo" pitchFamily="2" charset="-79"/>
                          <a:cs typeface="Heebo" pitchFamily="2" charset="-79"/>
                        </a:rPr>
                        <a:t>Technology / Tool</a:t>
                      </a:r>
                      <a:endParaRPr lang="en-US" sz="1750" dirty="0">
                        <a:latin typeface="Heebo" pitchFamily="2" charset="-79"/>
                        <a:cs typeface="Heebo" pitchFamily="2" charset="-79"/>
                      </a:endParaRPr>
                    </a:p>
                  </a:txBody>
                  <a:tcPr anchor="ctr"/>
                </a:tc>
                <a:tc>
                  <a:txBody>
                    <a:bodyPr/>
                    <a:lstStyle/>
                    <a:p>
                      <a:r>
                        <a:rPr lang="en-US" sz="1750" b="1" dirty="0">
                          <a:latin typeface="Heebo" pitchFamily="2" charset="-79"/>
                          <a:cs typeface="Heebo" pitchFamily="2" charset="-79"/>
                        </a:rPr>
                        <a:t>Purpose</a:t>
                      </a:r>
                      <a:endParaRPr lang="en-US" sz="1750" dirty="0">
                        <a:latin typeface="Heebo" pitchFamily="2" charset="-79"/>
                        <a:cs typeface="Heebo" pitchFamily="2" charset="-79"/>
                      </a:endParaRPr>
                    </a:p>
                  </a:txBody>
                  <a:tcPr anchor="ctr"/>
                </a:tc>
                <a:extLst>
                  <a:ext uri="{0D108BD9-81ED-4DB2-BD59-A6C34878D82A}">
                    <a16:rowId xmlns:a16="http://schemas.microsoft.com/office/drawing/2014/main" val="2869119238"/>
                  </a:ext>
                </a:extLst>
              </a:tr>
              <a:tr h="674288">
                <a:tc>
                  <a:txBody>
                    <a:bodyPr/>
                    <a:lstStyle/>
                    <a:p>
                      <a:r>
                        <a:rPr lang="en-US" sz="1750" b="1">
                          <a:latin typeface="Heebo" pitchFamily="2" charset="-79"/>
                          <a:cs typeface="Heebo" pitchFamily="2" charset="-79"/>
                        </a:rPr>
                        <a:t>Microcontroller</a:t>
                      </a:r>
                      <a:endParaRPr lang="en-US" sz="1750">
                        <a:latin typeface="Heebo" pitchFamily="2" charset="-79"/>
                        <a:cs typeface="Heebo" pitchFamily="2" charset="-79"/>
                      </a:endParaRPr>
                    </a:p>
                  </a:txBody>
                  <a:tcPr anchor="ctr"/>
                </a:tc>
                <a:tc>
                  <a:txBody>
                    <a:bodyPr/>
                    <a:lstStyle/>
                    <a:p>
                      <a:r>
                        <a:rPr lang="en-US" sz="1750">
                          <a:latin typeface="Heebo" pitchFamily="2" charset="-79"/>
                          <a:cs typeface="Heebo" pitchFamily="2" charset="-79"/>
                        </a:rPr>
                        <a:t>NodeMCU (ESP8266)</a:t>
                      </a:r>
                    </a:p>
                  </a:txBody>
                  <a:tcPr anchor="ctr"/>
                </a:tc>
                <a:tc>
                  <a:txBody>
                    <a:bodyPr/>
                    <a:lstStyle/>
                    <a:p>
                      <a:r>
                        <a:rPr lang="en-US" sz="1750">
                          <a:latin typeface="Heebo" pitchFamily="2" charset="-79"/>
                          <a:cs typeface="Heebo" pitchFamily="2" charset="-79"/>
                        </a:rPr>
                        <a:t>Captures sensor data and sends it to the cloud</a:t>
                      </a:r>
                    </a:p>
                  </a:txBody>
                  <a:tcPr anchor="ctr"/>
                </a:tc>
                <a:extLst>
                  <a:ext uri="{0D108BD9-81ED-4DB2-BD59-A6C34878D82A}">
                    <a16:rowId xmlns:a16="http://schemas.microsoft.com/office/drawing/2014/main" val="2933082973"/>
                  </a:ext>
                </a:extLst>
              </a:tr>
              <a:tr h="674288">
                <a:tc>
                  <a:txBody>
                    <a:bodyPr/>
                    <a:lstStyle/>
                    <a:p>
                      <a:r>
                        <a:rPr lang="en-US" sz="1750" b="1">
                          <a:latin typeface="Heebo" pitchFamily="2" charset="-79"/>
                          <a:cs typeface="Heebo" pitchFamily="2" charset="-79"/>
                        </a:rPr>
                        <a:t>Sensors</a:t>
                      </a:r>
                      <a:endParaRPr lang="en-US" sz="1750">
                        <a:latin typeface="Heebo" pitchFamily="2" charset="-79"/>
                        <a:cs typeface="Heebo" pitchFamily="2" charset="-79"/>
                      </a:endParaRPr>
                    </a:p>
                  </a:txBody>
                  <a:tcPr anchor="ctr"/>
                </a:tc>
                <a:tc>
                  <a:txBody>
                    <a:bodyPr/>
                    <a:lstStyle/>
                    <a:p>
                      <a:r>
                        <a:rPr lang="en-US" sz="1750">
                          <a:latin typeface="Heebo" pitchFamily="2" charset="-79"/>
                          <a:cs typeface="Heebo" pitchFamily="2" charset="-79"/>
                        </a:rPr>
                        <a:t>MAX30102, DS18B20</a:t>
                      </a:r>
                    </a:p>
                  </a:txBody>
                  <a:tcPr anchor="ctr"/>
                </a:tc>
                <a:tc>
                  <a:txBody>
                    <a:bodyPr/>
                    <a:lstStyle/>
                    <a:p>
                      <a:r>
                        <a:rPr lang="en-US" sz="1750">
                          <a:latin typeface="Heebo" pitchFamily="2" charset="-79"/>
                          <a:cs typeface="Heebo" pitchFamily="2" charset="-79"/>
                        </a:rPr>
                        <a:t>Measure Heart Rate, SpO₂, and Body Temperature</a:t>
                      </a:r>
                    </a:p>
                  </a:txBody>
                  <a:tcPr anchor="ctr"/>
                </a:tc>
                <a:extLst>
                  <a:ext uri="{0D108BD9-81ED-4DB2-BD59-A6C34878D82A}">
                    <a16:rowId xmlns:a16="http://schemas.microsoft.com/office/drawing/2014/main" val="2492831864"/>
                  </a:ext>
                </a:extLst>
              </a:tr>
              <a:tr h="674288">
                <a:tc>
                  <a:txBody>
                    <a:bodyPr/>
                    <a:lstStyle/>
                    <a:p>
                      <a:r>
                        <a:rPr lang="en-US" sz="1750" b="1" dirty="0">
                          <a:latin typeface="Heebo" pitchFamily="2" charset="-79"/>
                          <a:cs typeface="Heebo" pitchFamily="2" charset="-79"/>
                        </a:rPr>
                        <a:t>Programming Language</a:t>
                      </a:r>
                      <a:endParaRPr lang="en-US" sz="1750" dirty="0">
                        <a:latin typeface="Heebo" pitchFamily="2" charset="-79"/>
                        <a:cs typeface="Heebo" pitchFamily="2" charset="-79"/>
                      </a:endParaRPr>
                    </a:p>
                  </a:txBody>
                  <a:tcPr anchor="ctr"/>
                </a:tc>
                <a:tc>
                  <a:txBody>
                    <a:bodyPr/>
                    <a:lstStyle/>
                    <a:p>
                      <a:r>
                        <a:rPr lang="en-US" sz="1750">
                          <a:latin typeface="Heebo" pitchFamily="2" charset="-79"/>
                          <a:cs typeface="Heebo" pitchFamily="2" charset="-79"/>
                        </a:rPr>
                        <a:t>Arduino C++</a:t>
                      </a:r>
                    </a:p>
                  </a:txBody>
                  <a:tcPr anchor="ctr"/>
                </a:tc>
                <a:tc>
                  <a:txBody>
                    <a:bodyPr/>
                    <a:lstStyle/>
                    <a:p>
                      <a:r>
                        <a:rPr lang="en-US" sz="1750">
                          <a:latin typeface="Heebo" pitchFamily="2" charset="-79"/>
                          <a:cs typeface="Heebo" pitchFamily="2" charset="-79"/>
                        </a:rPr>
                        <a:t>Firmware development for microcontroller</a:t>
                      </a:r>
                    </a:p>
                  </a:txBody>
                  <a:tcPr anchor="ctr"/>
                </a:tc>
                <a:extLst>
                  <a:ext uri="{0D108BD9-81ED-4DB2-BD59-A6C34878D82A}">
                    <a16:rowId xmlns:a16="http://schemas.microsoft.com/office/drawing/2014/main" val="2584319699"/>
                  </a:ext>
                </a:extLst>
              </a:tr>
              <a:tr h="400187">
                <a:tc>
                  <a:txBody>
                    <a:bodyPr/>
                    <a:lstStyle/>
                    <a:p>
                      <a:r>
                        <a:rPr lang="en-US" sz="1750" b="1">
                          <a:latin typeface="Heebo" pitchFamily="2" charset="-79"/>
                          <a:cs typeface="Heebo" pitchFamily="2" charset="-79"/>
                        </a:rPr>
                        <a:t>Development Environment</a:t>
                      </a:r>
                      <a:endParaRPr lang="en-US" sz="1750">
                        <a:latin typeface="Heebo" pitchFamily="2" charset="-79"/>
                        <a:cs typeface="Heebo" pitchFamily="2" charset="-79"/>
                      </a:endParaRPr>
                    </a:p>
                  </a:txBody>
                  <a:tcPr anchor="ctr"/>
                </a:tc>
                <a:tc>
                  <a:txBody>
                    <a:bodyPr/>
                    <a:lstStyle/>
                    <a:p>
                      <a:r>
                        <a:rPr lang="en-US" sz="1750">
                          <a:latin typeface="Heebo" pitchFamily="2" charset="-79"/>
                          <a:cs typeface="Heebo" pitchFamily="2" charset="-79"/>
                        </a:rPr>
                        <a:t>Arduino IDE</a:t>
                      </a:r>
                    </a:p>
                  </a:txBody>
                  <a:tcPr anchor="ctr"/>
                </a:tc>
                <a:tc>
                  <a:txBody>
                    <a:bodyPr/>
                    <a:lstStyle/>
                    <a:p>
                      <a:r>
                        <a:rPr lang="en-US" sz="1750">
                          <a:latin typeface="Heebo" pitchFamily="2" charset="-79"/>
                          <a:cs typeface="Heebo" pitchFamily="2" charset="-79"/>
                        </a:rPr>
                        <a:t>Writing and uploading code to NodeMCU</a:t>
                      </a:r>
                    </a:p>
                  </a:txBody>
                  <a:tcPr anchor="ctr"/>
                </a:tc>
                <a:extLst>
                  <a:ext uri="{0D108BD9-81ED-4DB2-BD59-A6C34878D82A}">
                    <a16:rowId xmlns:a16="http://schemas.microsoft.com/office/drawing/2014/main" val="3104614370"/>
                  </a:ext>
                </a:extLst>
              </a:tr>
              <a:tr h="400187">
                <a:tc>
                  <a:txBody>
                    <a:bodyPr/>
                    <a:lstStyle/>
                    <a:p>
                      <a:r>
                        <a:rPr lang="en-US" sz="1750" b="1">
                          <a:latin typeface="Heebo" pitchFamily="2" charset="-79"/>
                          <a:cs typeface="Heebo" pitchFamily="2" charset="-79"/>
                        </a:rPr>
                        <a:t>Cloud Database</a:t>
                      </a:r>
                      <a:endParaRPr lang="en-US" sz="1750">
                        <a:latin typeface="Heebo" pitchFamily="2" charset="-79"/>
                        <a:cs typeface="Heebo" pitchFamily="2" charset="-79"/>
                      </a:endParaRPr>
                    </a:p>
                  </a:txBody>
                  <a:tcPr anchor="ctr"/>
                </a:tc>
                <a:tc>
                  <a:txBody>
                    <a:bodyPr/>
                    <a:lstStyle/>
                    <a:p>
                      <a:r>
                        <a:rPr lang="en-US" sz="1750">
                          <a:latin typeface="Heebo" pitchFamily="2" charset="-79"/>
                          <a:cs typeface="Heebo" pitchFamily="2" charset="-79"/>
                        </a:rPr>
                        <a:t>Firebase Realtime Database</a:t>
                      </a:r>
                    </a:p>
                  </a:txBody>
                  <a:tcPr anchor="ctr"/>
                </a:tc>
                <a:tc>
                  <a:txBody>
                    <a:bodyPr/>
                    <a:lstStyle/>
                    <a:p>
                      <a:r>
                        <a:rPr lang="en-US" sz="1750">
                          <a:latin typeface="Heebo" pitchFamily="2" charset="-79"/>
                          <a:cs typeface="Heebo" pitchFamily="2" charset="-79"/>
                        </a:rPr>
                        <a:t>Secure, real-time storage of sensor data</a:t>
                      </a:r>
                    </a:p>
                  </a:txBody>
                  <a:tcPr anchor="ctr"/>
                </a:tc>
                <a:extLst>
                  <a:ext uri="{0D108BD9-81ED-4DB2-BD59-A6C34878D82A}">
                    <a16:rowId xmlns:a16="http://schemas.microsoft.com/office/drawing/2014/main" val="3279609967"/>
                  </a:ext>
                </a:extLst>
              </a:tr>
              <a:tr h="674288">
                <a:tc>
                  <a:txBody>
                    <a:bodyPr/>
                    <a:lstStyle/>
                    <a:p>
                      <a:r>
                        <a:rPr lang="en-US" sz="1750" b="1">
                          <a:latin typeface="Heebo" pitchFamily="2" charset="-79"/>
                          <a:cs typeface="Heebo" pitchFamily="2" charset="-79"/>
                        </a:rPr>
                        <a:t>Mobile Framework</a:t>
                      </a:r>
                      <a:endParaRPr lang="en-US" sz="1750">
                        <a:latin typeface="Heebo" pitchFamily="2" charset="-79"/>
                        <a:cs typeface="Heebo" pitchFamily="2" charset="-79"/>
                      </a:endParaRPr>
                    </a:p>
                  </a:txBody>
                  <a:tcPr anchor="ctr"/>
                </a:tc>
                <a:tc>
                  <a:txBody>
                    <a:bodyPr/>
                    <a:lstStyle/>
                    <a:p>
                      <a:r>
                        <a:rPr lang="en-US" sz="1750">
                          <a:latin typeface="Heebo" pitchFamily="2" charset="-79"/>
                          <a:cs typeface="Heebo" pitchFamily="2" charset="-79"/>
                        </a:rPr>
                        <a:t>Flutter (Dart)</a:t>
                      </a:r>
                    </a:p>
                  </a:txBody>
                  <a:tcPr anchor="ctr"/>
                </a:tc>
                <a:tc>
                  <a:txBody>
                    <a:bodyPr/>
                    <a:lstStyle/>
                    <a:p>
                      <a:r>
                        <a:rPr lang="en-US" sz="1750">
                          <a:latin typeface="Heebo" pitchFamily="2" charset="-79"/>
                          <a:cs typeface="Heebo" pitchFamily="2" charset="-79"/>
                        </a:rPr>
                        <a:t>Cross-platform mobile application development</a:t>
                      </a:r>
                    </a:p>
                  </a:txBody>
                  <a:tcPr anchor="ctr"/>
                </a:tc>
                <a:extLst>
                  <a:ext uri="{0D108BD9-81ED-4DB2-BD59-A6C34878D82A}">
                    <a16:rowId xmlns:a16="http://schemas.microsoft.com/office/drawing/2014/main" val="953977842"/>
                  </a:ext>
                </a:extLst>
              </a:tr>
              <a:tr h="674288">
                <a:tc>
                  <a:txBody>
                    <a:bodyPr/>
                    <a:lstStyle/>
                    <a:p>
                      <a:r>
                        <a:rPr lang="en-US" sz="1750" b="1">
                          <a:latin typeface="Heebo" pitchFamily="2" charset="-79"/>
                          <a:cs typeface="Heebo" pitchFamily="2" charset="-79"/>
                        </a:rPr>
                        <a:t>App Libraries</a:t>
                      </a:r>
                      <a:endParaRPr lang="en-US" sz="1750">
                        <a:latin typeface="Heebo" pitchFamily="2" charset="-79"/>
                        <a:cs typeface="Heebo" pitchFamily="2" charset="-79"/>
                      </a:endParaRPr>
                    </a:p>
                  </a:txBody>
                  <a:tcPr anchor="ctr"/>
                </a:tc>
                <a:tc>
                  <a:txBody>
                    <a:bodyPr/>
                    <a:lstStyle/>
                    <a:p>
                      <a:r>
                        <a:rPr lang="en-US" sz="1750">
                          <a:latin typeface="Heebo" pitchFamily="2" charset="-79"/>
                          <a:cs typeface="Heebo" pitchFamily="2" charset="-79"/>
                        </a:rPr>
                        <a:t>Firebase SDK, Sensor Libraries</a:t>
                      </a:r>
                    </a:p>
                  </a:txBody>
                  <a:tcPr anchor="ctr"/>
                </a:tc>
                <a:tc>
                  <a:txBody>
                    <a:bodyPr/>
                    <a:lstStyle/>
                    <a:p>
                      <a:r>
                        <a:rPr lang="en-US" sz="1750" dirty="0">
                          <a:latin typeface="Heebo" pitchFamily="2" charset="-79"/>
                          <a:cs typeface="Heebo" pitchFamily="2" charset="-79"/>
                        </a:rPr>
                        <a:t>Interface NodeMCU with sensors and Flutter app with Firebase</a:t>
                      </a:r>
                    </a:p>
                  </a:txBody>
                  <a:tcPr anchor="ctr"/>
                </a:tc>
                <a:extLst>
                  <a:ext uri="{0D108BD9-81ED-4DB2-BD59-A6C34878D82A}">
                    <a16:rowId xmlns:a16="http://schemas.microsoft.com/office/drawing/2014/main" val="3133198867"/>
                  </a:ext>
                </a:extLst>
              </a:tr>
            </a:tbl>
          </a:graphicData>
        </a:graphic>
      </p:graphicFrame>
      <p:sp>
        <p:nvSpPr>
          <p:cNvPr id="19" name="Rectangle 18">
            <a:extLst>
              <a:ext uri="{FF2B5EF4-FFF2-40B4-BE49-F238E27FC236}">
                <a16:creationId xmlns:a16="http://schemas.microsoft.com/office/drawing/2014/main" id="{CB62EE8C-B563-5DCD-A6BF-5785CBFA1DB5}"/>
              </a:ext>
            </a:extLst>
          </p:cNvPr>
          <p:cNvSpPr/>
          <p:nvPr/>
        </p:nvSpPr>
        <p:spPr>
          <a:xfrm>
            <a:off x="12801599" y="7663543"/>
            <a:ext cx="1709058" cy="478971"/>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descr="DS18B20 Waterproof Temperature Sensor - Image 3">
            <a:extLst>
              <a:ext uri="{FF2B5EF4-FFF2-40B4-BE49-F238E27FC236}">
                <a16:creationId xmlns:a16="http://schemas.microsoft.com/office/drawing/2014/main" id="{9C994EB0-E996-162D-8D99-352A4C6BDC1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5382" r="30017" b="58062"/>
          <a:stretch/>
        </p:blipFill>
        <p:spPr bwMode="auto">
          <a:xfrm rot="10800000">
            <a:off x="11243310" y="87086"/>
            <a:ext cx="3387090" cy="128527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5DA7C6-C601-7051-AA54-86EE3143F569}"/>
            </a:ext>
          </a:extLst>
        </p:cNvPr>
        <p:cNvGrpSpPr/>
        <p:nvPr/>
      </p:nvGrpSpPr>
      <p:grpSpPr>
        <a:xfrm>
          <a:off x="0" y="0"/>
          <a:ext cx="0" cy="0"/>
          <a:chOff x="0" y="0"/>
          <a:chExt cx="0" cy="0"/>
        </a:xfrm>
      </p:grpSpPr>
      <p:sp>
        <p:nvSpPr>
          <p:cNvPr id="3" name="Text 0">
            <a:extLst>
              <a:ext uri="{FF2B5EF4-FFF2-40B4-BE49-F238E27FC236}">
                <a16:creationId xmlns:a16="http://schemas.microsoft.com/office/drawing/2014/main" id="{BDDD78E2-A1DA-4EB1-6571-0627EC15123E}"/>
              </a:ext>
            </a:extLst>
          </p:cNvPr>
          <p:cNvSpPr/>
          <p:nvPr/>
        </p:nvSpPr>
        <p:spPr>
          <a:xfrm>
            <a:off x="5380938" y="1279086"/>
            <a:ext cx="3868521" cy="708779"/>
          </a:xfrm>
          <a:prstGeom prst="rect">
            <a:avLst/>
          </a:prstGeom>
          <a:noFill/>
          <a:ln/>
        </p:spPr>
        <p:txBody>
          <a:bodyPr wrap="none" lIns="0" tIns="0" rIns="0" bIns="0" rtlCol="0" anchor="t"/>
          <a:lstStyle/>
          <a:p>
            <a:pPr marL="0" indent="0" algn="l">
              <a:lnSpc>
                <a:spcPts val="5550"/>
              </a:lnSpc>
              <a:buNone/>
            </a:pPr>
            <a:r>
              <a:rPr lang="en-US" sz="4450" dirty="0">
                <a:solidFill>
                  <a:srgbClr val="152D47"/>
                </a:solidFill>
                <a:latin typeface="Crimson Pro Semi Bold" pitchFamily="34" charset="0"/>
                <a:ea typeface="Crimson Pro Semi Bold" pitchFamily="34" charset="-122"/>
                <a:cs typeface="Crimson Pro Semi Bold" pitchFamily="34" charset="-120"/>
              </a:rPr>
              <a:t>Technology Used</a:t>
            </a:r>
            <a:endParaRPr lang="en-US" sz="4450" dirty="0"/>
          </a:p>
        </p:txBody>
      </p:sp>
      <p:pic>
        <p:nvPicPr>
          <p:cNvPr id="16" name="Picture 15">
            <a:extLst>
              <a:ext uri="{FF2B5EF4-FFF2-40B4-BE49-F238E27FC236}">
                <a16:creationId xmlns:a16="http://schemas.microsoft.com/office/drawing/2014/main" id="{7F09EF34-B32E-F9DB-FAE2-AAC9051B47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7912" y="150450"/>
            <a:ext cx="3387090" cy="983615"/>
          </a:xfrm>
          <a:prstGeom prst="rect">
            <a:avLst/>
          </a:prstGeom>
        </p:spPr>
      </p:pic>
      <p:graphicFrame>
        <p:nvGraphicFramePr>
          <p:cNvPr id="5" name="Table 4">
            <a:extLst>
              <a:ext uri="{FF2B5EF4-FFF2-40B4-BE49-F238E27FC236}">
                <a16:creationId xmlns:a16="http://schemas.microsoft.com/office/drawing/2014/main" id="{EE86421F-6DEC-C32D-0F1D-07793D67FB20}"/>
              </a:ext>
            </a:extLst>
          </p:cNvPr>
          <p:cNvGraphicFramePr>
            <a:graphicFrameLocks noGrp="1"/>
          </p:cNvGraphicFramePr>
          <p:nvPr>
            <p:extLst>
              <p:ext uri="{D42A27DB-BD31-4B8C-83A1-F6EECF244321}">
                <p14:modId xmlns:p14="http://schemas.microsoft.com/office/powerpoint/2010/main" val="2819599194"/>
              </p:ext>
            </p:extLst>
          </p:nvPr>
        </p:nvGraphicFramePr>
        <p:xfrm>
          <a:off x="1828799" y="2378516"/>
          <a:ext cx="10972801" cy="4571998"/>
        </p:xfrm>
        <a:graphic>
          <a:graphicData uri="http://schemas.openxmlformats.org/drawingml/2006/table">
            <a:tbl>
              <a:tblPr firstRow="1" bandRow="1">
                <a:tableStyleId>{5C22544A-7EE6-4342-B048-85BDC9FD1C3A}</a:tableStyleId>
              </a:tblPr>
              <a:tblGrid>
                <a:gridCol w="3010565">
                  <a:extLst>
                    <a:ext uri="{9D8B030D-6E8A-4147-A177-3AD203B41FA5}">
                      <a16:colId xmlns:a16="http://schemas.microsoft.com/office/drawing/2014/main" val="2801427953"/>
                    </a:ext>
                  </a:extLst>
                </a:gridCol>
                <a:gridCol w="3981118">
                  <a:extLst>
                    <a:ext uri="{9D8B030D-6E8A-4147-A177-3AD203B41FA5}">
                      <a16:colId xmlns:a16="http://schemas.microsoft.com/office/drawing/2014/main" val="898690137"/>
                    </a:ext>
                  </a:extLst>
                </a:gridCol>
                <a:gridCol w="3981118">
                  <a:extLst>
                    <a:ext uri="{9D8B030D-6E8A-4147-A177-3AD203B41FA5}">
                      <a16:colId xmlns:a16="http://schemas.microsoft.com/office/drawing/2014/main" val="3961615585"/>
                    </a:ext>
                  </a:extLst>
                </a:gridCol>
              </a:tblGrid>
              <a:tr h="440637">
                <a:tc>
                  <a:txBody>
                    <a:bodyPr/>
                    <a:lstStyle/>
                    <a:p>
                      <a:r>
                        <a:rPr lang="en-US" sz="1750" b="1" dirty="0">
                          <a:latin typeface="Heebo" pitchFamily="2" charset="-79"/>
                          <a:cs typeface="Heebo" pitchFamily="2" charset="-79"/>
                        </a:rPr>
                        <a:t>Component</a:t>
                      </a:r>
                      <a:endParaRPr lang="en-US" sz="1750" dirty="0">
                        <a:latin typeface="Heebo" pitchFamily="2" charset="-79"/>
                        <a:cs typeface="Heebo" pitchFamily="2" charset="-79"/>
                      </a:endParaRPr>
                    </a:p>
                  </a:txBody>
                  <a:tcPr anchor="ctr"/>
                </a:tc>
                <a:tc>
                  <a:txBody>
                    <a:bodyPr/>
                    <a:lstStyle/>
                    <a:p>
                      <a:r>
                        <a:rPr lang="en-US" sz="1750" b="1" dirty="0">
                          <a:latin typeface="Heebo" pitchFamily="2" charset="-79"/>
                          <a:cs typeface="Heebo" pitchFamily="2" charset="-79"/>
                        </a:rPr>
                        <a:t>Technology / Tool</a:t>
                      </a:r>
                      <a:endParaRPr lang="en-US" sz="1750" dirty="0">
                        <a:latin typeface="Heebo" pitchFamily="2" charset="-79"/>
                        <a:cs typeface="Heebo" pitchFamily="2" charset="-79"/>
                      </a:endParaRPr>
                    </a:p>
                  </a:txBody>
                  <a:tcPr anchor="ctr"/>
                </a:tc>
                <a:tc>
                  <a:txBody>
                    <a:bodyPr/>
                    <a:lstStyle/>
                    <a:p>
                      <a:r>
                        <a:rPr lang="en-US" sz="1750" b="1">
                          <a:latin typeface="Heebo" pitchFamily="2" charset="-79"/>
                          <a:cs typeface="Heebo" pitchFamily="2" charset="-79"/>
                        </a:rPr>
                        <a:t>Purpose</a:t>
                      </a:r>
                      <a:endParaRPr lang="en-US" sz="1750">
                        <a:latin typeface="Heebo" pitchFamily="2" charset="-79"/>
                        <a:cs typeface="Heebo" pitchFamily="2" charset="-79"/>
                      </a:endParaRPr>
                    </a:p>
                  </a:txBody>
                  <a:tcPr anchor="ctr"/>
                </a:tc>
                <a:extLst>
                  <a:ext uri="{0D108BD9-81ED-4DB2-BD59-A6C34878D82A}">
                    <a16:rowId xmlns:a16="http://schemas.microsoft.com/office/drawing/2014/main" val="3903109833"/>
                  </a:ext>
                </a:extLst>
              </a:tr>
              <a:tr h="456262">
                <a:tc>
                  <a:txBody>
                    <a:bodyPr/>
                    <a:lstStyle/>
                    <a:p>
                      <a:r>
                        <a:rPr lang="en-US" sz="1750" b="1" dirty="0">
                          <a:latin typeface="Heebo" pitchFamily="2" charset="-79"/>
                          <a:cs typeface="Heebo" pitchFamily="2" charset="-79"/>
                        </a:rPr>
                        <a:t>Dataset Source</a:t>
                      </a:r>
                      <a:endParaRPr lang="en-US" sz="1750" dirty="0">
                        <a:latin typeface="Heebo" pitchFamily="2" charset="-79"/>
                        <a:cs typeface="Heebo" pitchFamily="2" charset="-79"/>
                      </a:endParaRPr>
                    </a:p>
                  </a:txBody>
                  <a:tcPr anchor="ctr"/>
                </a:tc>
                <a:tc>
                  <a:txBody>
                    <a:bodyPr/>
                    <a:lstStyle/>
                    <a:p>
                      <a:r>
                        <a:rPr lang="en-US" sz="1750">
                          <a:latin typeface="Heebo" pitchFamily="2" charset="-79"/>
                          <a:cs typeface="Heebo" pitchFamily="2" charset="-79"/>
                        </a:rPr>
                        <a:t>Kaggle</a:t>
                      </a:r>
                    </a:p>
                  </a:txBody>
                  <a:tcPr anchor="ctr"/>
                </a:tc>
                <a:tc>
                  <a:txBody>
                    <a:bodyPr/>
                    <a:lstStyle/>
                    <a:p>
                      <a:r>
                        <a:rPr lang="en-US" sz="1750">
                          <a:latin typeface="Heebo" pitchFamily="2" charset="-79"/>
                          <a:cs typeface="Heebo" pitchFamily="2" charset="-79"/>
                        </a:rPr>
                        <a:t>Health datasets for ML model training</a:t>
                      </a:r>
                    </a:p>
                  </a:txBody>
                  <a:tcPr anchor="ctr"/>
                </a:tc>
                <a:extLst>
                  <a:ext uri="{0D108BD9-81ED-4DB2-BD59-A6C34878D82A}">
                    <a16:rowId xmlns:a16="http://schemas.microsoft.com/office/drawing/2014/main" val="3540119022"/>
                  </a:ext>
                </a:extLst>
              </a:tr>
              <a:tr h="456262">
                <a:tc>
                  <a:txBody>
                    <a:bodyPr/>
                    <a:lstStyle/>
                    <a:p>
                      <a:r>
                        <a:rPr lang="en-US" sz="1750" b="1">
                          <a:latin typeface="Heebo" pitchFamily="2" charset="-79"/>
                          <a:cs typeface="Heebo" pitchFamily="2" charset="-79"/>
                        </a:rPr>
                        <a:t>Programming Language</a:t>
                      </a:r>
                      <a:endParaRPr lang="en-US" sz="1750">
                        <a:latin typeface="Heebo" pitchFamily="2" charset="-79"/>
                        <a:cs typeface="Heebo" pitchFamily="2" charset="-79"/>
                      </a:endParaRPr>
                    </a:p>
                  </a:txBody>
                  <a:tcPr anchor="ctr"/>
                </a:tc>
                <a:tc>
                  <a:txBody>
                    <a:bodyPr/>
                    <a:lstStyle/>
                    <a:p>
                      <a:r>
                        <a:rPr lang="en-US" sz="1750">
                          <a:latin typeface="Heebo" pitchFamily="2" charset="-79"/>
                          <a:cs typeface="Heebo" pitchFamily="2" charset="-79"/>
                        </a:rPr>
                        <a:t>Python</a:t>
                      </a:r>
                    </a:p>
                  </a:txBody>
                  <a:tcPr anchor="ctr"/>
                </a:tc>
                <a:tc>
                  <a:txBody>
                    <a:bodyPr/>
                    <a:lstStyle/>
                    <a:p>
                      <a:r>
                        <a:rPr lang="en-US" sz="1750">
                          <a:latin typeface="Heebo" pitchFamily="2" charset="-79"/>
                          <a:cs typeface="Heebo" pitchFamily="2" charset="-79"/>
                        </a:rPr>
                        <a:t>Machine learning model development</a:t>
                      </a:r>
                    </a:p>
                  </a:txBody>
                  <a:tcPr anchor="ctr"/>
                </a:tc>
                <a:extLst>
                  <a:ext uri="{0D108BD9-81ED-4DB2-BD59-A6C34878D82A}">
                    <a16:rowId xmlns:a16="http://schemas.microsoft.com/office/drawing/2014/main" val="1437234373"/>
                  </a:ext>
                </a:extLst>
              </a:tr>
              <a:tr h="768771">
                <a:tc>
                  <a:txBody>
                    <a:bodyPr/>
                    <a:lstStyle/>
                    <a:p>
                      <a:r>
                        <a:rPr lang="en-US" sz="1750" b="1" dirty="0">
                          <a:latin typeface="Heebo" pitchFamily="2" charset="-79"/>
                          <a:cs typeface="Heebo" pitchFamily="2" charset="-79"/>
                        </a:rPr>
                        <a:t>ML Libraries</a:t>
                      </a:r>
                      <a:endParaRPr lang="en-US" sz="1750" dirty="0">
                        <a:latin typeface="Heebo" pitchFamily="2" charset="-79"/>
                        <a:cs typeface="Heebo" pitchFamily="2" charset="-79"/>
                      </a:endParaRPr>
                    </a:p>
                  </a:txBody>
                  <a:tcPr anchor="ctr"/>
                </a:tc>
                <a:tc>
                  <a:txBody>
                    <a:bodyPr/>
                    <a:lstStyle/>
                    <a:p>
                      <a:r>
                        <a:rPr lang="en-US" sz="1750">
                          <a:latin typeface="Heebo" pitchFamily="2" charset="-79"/>
                          <a:cs typeface="Heebo" pitchFamily="2" charset="-79"/>
                        </a:rPr>
                        <a:t>Scikit-learn, Pandas, NumPy, Pickle</a:t>
                      </a:r>
                    </a:p>
                  </a:txBody>
                  <a:tcPr anchor="ctr"/>
                </a:tc>
                <a:tc>
                  <a:txBody>
                    <a:bodyPr/>
                    <a:lstStyle/>
                    <a:p>
                      <a:r>
                        <a:rPr lang="en-US" sz="1750">
                          <a:latin typeface="Heebo" pitchFamily="2" charset="-79"/>
                          <a:cs typeface="Heebo" pitchFamily="2" charset="-79"/>
                        </a:rPr>
                        <a:t>Data preprocessing, model training, and serialization</a:t>
                      </a:r>
                    </a:p>
                  </a:txBody>
                  <a:tcPr anchor="ctr"/>
                </a:tc>
                <a:extLst>
                  <a:ext uri="{0D108BD9-81ED-4DB2-BD59-A6C34878D82A}">
                    <a16:rowId xmlns:a16="http://schemas.microsoft.com/office/drawing/2014/main" val="3118353306"/>
                  </a:ext>
                </a:extLst>
              </a:tr>
              <a:tr h="768771">
                <a:tc>
                  <a:txBody>
                    <a:bodyPr/>
                    <a:lstStyle/>
                    <a:p>
                      <a:r>
                        <a:rPr lang="en-US" sz="1750" b="1">
                          <a:latin typeface="Heebo" pitchFamily="2" charset="-79"/>
                          <a:cs typeface="Heebo" pitchFamily="2" charset="-79"/>
                        </a:rPr>
                        <a:t>ML Algorithms</a:t>
                      </a:r>
                      <a:endParaRPr lang="en-US" sz="1750">
                        <a:latin typeface="Heebo" pitchFamily="2" charset="-79"/>
                        <a:cs typeface="Heebo" pitchFamily="2" charset="-79"/>
                      </a:endParaRPr>
                    </a:p>
                  </a:txBody>
                  <a:tcPr anchor="ctr"/>
                </a:tc>
                <a:tc>
                  <a:txBody>
                    <a:bodyPr/>
                    <a:lstStyle/>
                    <a:p>
                      <a:r>
                        <a:rPr lang="en-US" sz="1750">
                          <a:latin typeface="Heebo" pitchFamily="2" charset="-79"/>
                          <a:cs typeface="Heebo" pitchFamily="2" charset="-79"/>
                        </a:rPr>
                        <a:t>Logistic Regression, Random Forest, SVM</a:t>
                      </a:r>
                    </a:p>
                  </a:txBody>
                  <a:tcPr anchor="ctr"/>
                </a:tc>
                <a:tc>
                  <a:txBody>
                    <a:bodyPr/>
                    <a:lstStyle/>
                    <a:p>
                      <a:r>
                        <a:rPr lang="en-US" sz="1750">
                          <a:latin typeface="Heebo" pitchFamily="2" charset="-79"/>
                          <a:cs typeface="Heebo" pitchFamily="2" charset="-79"/>
                        </a:rPr>
                        <a:t>Model training and evaluation</a:t>
                      </a:r>
                    </a:p>
                  </a:txBody>
                  <a:tcPr anchor="ctr"/>
                </a:tc>
                <a:extLst>
                  <a:ext uri="{0D108BD9-81ED-4DB2-BD59-A6C34878D82A}">
                    <a16:rowId xmlns:a16="http://schemas.microsoft.com/office/drawing/2014/main" val="1965226706"/>
                  </a:ext>
                </a:extLst>
              </a:tr>
              <a:tr h="456262">
                <a:tc>
                  <a:txBody>
                    <a:bodyPr/>
                    <a:lstStyle/>
                    <a:p>
                      <a:r>
                        <a:rPr lang="en-US" sz="1750" b="1">
                          <a:latin typeface="Heebo" pitchFamily="2" charset="-79"/>
                          <a:cs typeface="Heebo" pitchFamily="2" charset="-79"/>
                        </a:rPr>
                        <a:t>API Development</a:t>
                      </a:r>
                      <a:endParaRPr lang="en-US" sz="1750">
                        <a:latin typeface="Heebo" pitchFamily="2" charset="-79"/>
                        <a:cs typeface="Heebo" pitchFamily="2" charset="-79"/>
                      </a:endParaRPr>
                    </a:p>
                  </a:txBody>
                  <a:tcPr anchor="ctr"/>
                </a:tc>
                <a:tc>
                  <a:txBody>
                    <a:bodyPr/>
                    <a:lstStyle/>
                    <a:p>
                      <a:r>
                        <a:rPr lang="en-US" sz="1750">
                          <a:latin typeface="Heebo" pitchFamily="2" charset="-79"/>
                          <a:cs typeface="Heebo" pitchFamily="2" charset="-79"/>
                        </a:rPr>
                        <a:t>Flask</a:t>
                      </a:r>
                    </a:p>
                  </a:txBody>
                  <a:tcPr anchor="ctr"/>
                </a:tc>
                <a:tc>
                  <a:txBody>
                    <a:bodyPr/>
                    <a:lstStyle/>
                    <a:p>
                      <a:r>
                        <a:rPr lang="en-US" sz="1750">
                          <a:latin typeface="Heebo" pitchFamily="2" charset="-79"/>
                          <a:cs typeface="Heebo" pitchFamily="2" charset="-79"/>
                        </a:rPr>
                        <a:t>REST API to expose the ML model</a:t>
                      </a:r>
                    </a:p>
                  </a:txBody>
                  <a:tcPr anchor="ctr"/>
                </a:tc>
                <a:extLst>
                  <a:ext uri="{0D108BD9-81ED-4DB2-BD59-A6C34878D82A}">
                    <a16:rowId xmlns:a16="http://schemas.microsoft.com/office/drawing/2014/main" val="924144789"/>
                  </a:ext>
                </a:extLst>
              </a:tr>
              <a:tr h="456262">
                <a:tc>
                  <a:txBody>
                    <a:bodyPr/>
                    <a:lstStyle/>
                    <a:p>
                      <a:r>
                        <a:rPr lang="en-US" sz="1750" b="1">
                          <a:latin typeface="Heebo" pitchFamily="2" charset="-79"/>
                          <a:cs typeface="Heebo" pitchFamily="2" charset="-79"/>
                        </a:rPr>
                        <a:t>Hosting</a:t>
                      </a:r>
                      <a:endParaRPr lang="en-US" sz="1750">
                        <a:latin typeface="Heebo" pitchFamily="2" charset="-79"/>
                        <a:cs typeface="Heebo" pitchFamily="2" charset="-79"/>
                      </a:endParaRPr>
                    </a:p>
                  </a:txBody>
                  <a:tcPr anchor="ctr"/>
                </a:tc>
                <a:tc>
                  <a:txBody>
                    <a:bodyPr/>
                    <a:lstStyle/>
                    <a:p>
                      <a:r>
                        <a:rPr lang="en-US" sz="1750">
                          <a:latin typeface="Heebo" pitchFamily="2" charset="-79"/>
                          <a:cs typeface="Heebo" pitchFamily="2" charset="-79"/>
                        </a:rPr>
                        <a:t>Render</a:t>
                      </a:r>
                    </a:p>
                  </a:txBody>
                  <a:tcPr anchor="ctr"/>
                </a:tc>
                <a:tc>
                  <a:txBody>
                    <a:bodyPr/>
                    <a:lstStyle/>
                    <a:p>
                      <a:r>
                        <a:rPr lang="en-US" sz="1750">
                          <a:latin typeface="Heebo" pitchFamily="2" charset="-79"/>
                          <a:cs typeface="Heebo" pitchFamily="2" charset="-79"/>
                        </a:rPr>
                        <a:t>Hosting the Flask API online</a:t>
                      </a:r>
                    </a:p>
                  </a:txBody>
                  <a:tcPr anchor="ctr"/>
                </a:tc>
                <a:extLst>
                  <a:ext uri="{0D108BD9-81ED-4DB2-BD59-A6C34878D82A}">
                    <a16:rowId xmlns:a16="http://schemas.microsoft.com/office/drawing/2014/main" val="3102307198"/>
                  </a:ext>
                </a:extLst>
              </a:tr>
              <a:tr h="768771">
                <a:tc>
                  <a:txBody>
                    <a:bodyPr/>
                    <a:lstStyle/>
                    <a:p>
                      <a:r>
                        <a:rPr lang="en-US" sz="1750" b="1">
                          <a:latin typeface="Heebo" pitchFamily="2" charset="-79"/>
                          <a:cs typeface="Heebo" pitchFamily="2" charset="-79"/>
                        </a:rPr>
                        <a:t>App Integration</a:t>
                      </a:r>
                      <a:endParaRPr lang="en-US" sz="1750">
                        <a:latin typeface="Heebo" pitchFamily="2" charset="-79"/>
                        <a:cs typeface="Heebo" pitchFamily="2" charset="-79"/>
                      </a:endParaRPr>
                    </a:p>
                  </a:txBody>
                  <a:tcPr anchor="ctr"/>
                </a:tc>
                <a:tc>
                  <a:txBody>
                    <a:bodyPr/>
                    <a:lstStyle/>
                    <a:p>
                      <a:r>
                        <a:rPr lang="en-US" sz="1750">
                          <a:latin typeface="Heebo" pitchFamily="2" charset="-79"/>
                          <a:cs typeface="Heebo" pitchFamily="2" charset="-79"/>
                        </a:rPr>
                        <a:t>Flutter (HTTP package)</a:t>
                      </a:r>
                    </a:p>
                  </a:txBody>
                  <a:tcPr anchor="ctr"/>
                </a:tc>
                <a:tc>
                  <a:txBody>
                    <a:bodyPr/>
                    <a:lstStyle/>
                    <a:p>
                      <a:r>
                        <a:rPr lang="en-US" sz="1750" dirty="0">
                          <a:latin typeface="Heebo" pitchFamily="2" charset="-79"/>
                          <a:cs typeface="Heebo" pitchFamily="2" charset="-79"/>
                        </a:rPr>
                        <a:t>Connects mobile app to Flask API in real-time</a:t>
                      </a:r>
                    </a:p>
                  </a:txBody>
                  <a:tcPr anchor="ctr"/>
                </a:tc>
                <a:extLst>
                  <a:ext uri="{0D108BD9-81ED-4DB2-BD59-A6C34878D82A}">
                    <a16:rowId xmlns:a16="http://schemas.microsoft.com/office/drawing/2014/main" val="2250551128"/>
                  </a:ext>
                </a:extLst>
              </a:tr>
            </a:tbl>
          </a:graphicData>
        </a:graphic>
      </p:graphicFrame>
      <p:sp>
        <p:nvSpPr>
          <p:cNvPr id="6" name="Rectangle 5">
            <a:extLst>
              <a:ext uri="{FF2B5EF4-FFF2-40B4-BE49-F238E27FC236}">
                <a16:creationId xmlns:a16="http://schemas.microsoft.com/office/drawing/2014/main" id="{399BF2EB-43CC-A291-6514-9FF10ABF01EF}"/>
              </a:ext>
            </a:extLst>
          </p:cNvPr>
          <p:cNvSpPr/>
          <p:nvPr/>
        </p:nvSpPr>
        <p:spPr>
          <a:xfrm>
            <a:off x="12801599" y="7663543"/>
            <a:ext cx="1709058" cy="478971"/>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a:extLst>
              <a:ext uri="{FF2B5EF4-FFF2-40B4-BE49-F238E27FC236}">
                <a16:creationId xmlns:a16="http://schemas.microsoft.com/office/drawing/2014/main" id="{CB420B94-4278-FF26-FC93-BFAFFDEBDD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29999" y="6957406"/>
            <a:ext cx="2743200" cy="107342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Flutter">
            <a:extLst>
              <a:ext uri="{FF2B5EF4-FFF2-40B4-BE49-F238E27FC236}">
                <a16:creationId xmlns:a16="http://schemas.microsoft.com/office/drawing/2014/main" id="{78B61B92-D817-B222-7B44-70F8FBAAE65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199" y="7095535"/>
            <a:ext cx="2743200" cy="7971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12545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04E738-85D9-AAAF-C85A-649D2DC21275}"/>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6124D520-1BFD-4774-12AD-B2F672CD16EB}"/>
              </a:ext>
            </a:extLst>
          </p:cNvPr>
          <p:cNvSpPr/>
          <p:nvPr/>
        </p:nvSpPr>
        <p:spPr>
          <a:xfrm>
            <a:off x="5815558" y="816241"/>
            <a:ext cx="2999277" cy="708779"/>
          </a:xfrm>
          <a:prstGeom prst="rect">
            <a:avLst/>
          </a:prstGeom>
          <a:noFill/>
          <a:ln/>
        </p:spPr>
        <p:txBody>
          <a:bodyPr wrap="none" lIns="0" tIns="0" rIns="0" bIns="0" rtlCol="0" anchor="t"/>
          <a:lstStyle/>
          <a:p>
            <a:pPr marL="0" indent="0" algn="l">
              <a:lnSpc>
                <a:spcPts val="5550"/>
              </a:lnSpc>
              <a:buNone/>
            </a:pPr>
            <a:r>
              <a:rPr lang="en-US" sz="4450" dirty="0">
                <a:solidFill>
                  <a:srgbClr val="152D47"/>
                </a:solidFill>
                <a:latin typeface="Crimson Pro Semi Bold" pitchFamily="34" charset="0"/>
                <a:ea typeface="Crimson Pro Semi Bold" pitchFamily="34" charset="-122"/>
                <a:cs typeface="Crimson Pro Semi Bold" pitchFamily="34" charset="-120"/>
              </a:rPr>
              <a:t>Methodology</a:t>
            </a:r>
            <a:endParaRPr lang="en-US" sz="4450" dirty="0"/>
          </a:p>
        </p:txBody>
      </p:sp>
      <p:sp>
        <p:nvSpPr>
          <p:cNvPr id="11" name="Rectangle 10">
            <a:extLst>
              <a:ext uri="{FF2B5EF4-FFF2-40B4-BE49-F238E27FC236}">
                <a16:creationId xmlns:a16="http://schemas.microsoft.com/office/drawing/2014/main" id="{809F03F5-6E49-4FFC-2134-562196FD38B6}"/>
              </a:ext>
            </a:extLst>
          </p:cNvPr>
          <p:cNvSpPr/>
          <p:nvPr/>
        </p:nvSpPr>
        <p:spPr>
          <a:xfrm>
            <a:off x="12714514" y="7587343"/>
            <a:ext cx="1915886" cy="642257"/>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200962D3-5D55-CA41-48FF-FECBF5555F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7912" y="150450"/>
            <a:ext cx="3387090" cy="983615"/>
          </a:xfrm>
          <a:prstGeom prst="rect">
            <a:avLst/>
          </a:prstGeom>
        </p:spPr>
      </p:pic>
      <p:graphicFrame>
        <p:nvGraphicFramePr>
          <p:cNvPr id="15" name="Object 14">
            <a:extLst>
              <a:ext uri="{FF2B5EF4-FFF2-40B4-BE49-F238E27FC236}">
                <a16:creationId xmlns:a16="http://schemas.microsoft.com/office/drawing/2014/main" id="{1DAF85A7-F835-7E8E-CB64-818337BBE29C}"/>
              </a:ext>
            </a:extLst>
          </p:cNvPr>
          <p:cNvGraphicFramePr>
            <a:graphicFrameLocks noChangeAspect="1"/>
          </p:cNvGraphicFramePr>
          <p:nvPr>
            <p:extLst>
              <p:ext uri="{D42A27DB-BD31-4B8C-83A1-F6EECF244321}">
                <p14:modId xmlns:p14="http://schemas.microsoft.com/office/powerpoint/2010/main" val="2154253714"/>
              </p:ext>
            </p:extLst>
          </p:nvPr>
        </p:nvGraphicFramePr>
        <p:xfrm>
          <a:off x="1882139" y="1537825"/>
          <a:ext cx="10820397" cy="6556565"/>
        </p:xfrm>
        <a:graphic>
          <a:graphicData uri="http://schemas.openxmlformats.org/presentationml/2006/ole">
            <mc:AlternateContent xmlns:mc="http://schemas.openxmlformats.org/markup-compatibility/2006">
              <mc:Choice xmlns:v="urn:schemas-microsoft-com:vml" Requires="v">
                <p:oleObj r:id="rId4" imgW="7554645" imgH="5415333" progId="">
                  <p:embed/>
                </p:oleObj>
              </mc:Choice>
              <mc:Fallback>
                <p:oleObj r:id="rId4" imgW="7554645" imgH="5415333" progId="">
                  <p:embed/>
                  <p:pic>
                    <p:nvPicPr>
                      <p:cNvPr id="0" name=""/>
                      <p:cNvPicPr/>
                      <p:nvPr/>
                    </p:nvPicPr>
                    <p:blipFill>
                      <a:blip r:embed="rId5"/>
                      <a:stretch>
                        <a:fillRect/>
                      </a:stretch>
                    </p:blipFill>
                    <p:spPr>
                      <a:xfrm>
                        <a:off x="1882139" y="1537825"/>
                        <a:ext cx="10820397" cy="6556565"/>
                      </a:xfrm>
                      <a:prstGeom prst="rect">
                        <a:avLst/>
                      </a:prstGeom>
                    </p:spPr>
                  </p:pic>
                </p:oleObj>
              </mc:Fallback>
            </mc:AlternateContent>
          </a:graphicData>
        </a:graphic>
      </p:graphicFrame>
      <p:sp>
        <p:nvSpPr>
          <p:cNvPr id="3" name="TextBox 2">
            <a:extLst>
              <a:ext uri="{FF2B5EF4-FFF2-40B4-BE49-F238E27FC236}">
                <a16:creationId xmlns:a16="http://schemas.microsoft.com/office/drawing/2014/main" id="{7891843A-9D1F-4CCA-85D6-A89FDFFBA95D}"/>
              </a:ext>
            </a:extLst>
          </p:cNvPr>
          <p:cNvSpPr txBox="1"/>
          <p:nvPr/>
        </p:nvSpPr>
        <p:spPr>
          <a:xfrm>
            <a:off x="9294707" y="3177561"/>
            <a:ext cx="176953" cy="323165"/>
          </a:xfrm>
          <a:prstGeom prst="rect">
            <a:avLst/>
          </a:prstGeom>
          <a:noFill/>
        </p:spPr>
        <p:txBody>
          <a:bodyPr wrap="square" rtlCol="0">
            <a:spAutoFit/>
          </a:bodyPr>
          <a:lstStyle/>
          <a:p>
            <a:r>
              <a:rPr lang="en-US" sz="1500" dirty="0"/>
              <a:t>e</a:t>
            </a:r>
          </a:p>
        </p:txBody>
      </p:sp>
    </p:spTree>
    <p:extLst>
      <p:ext uri="{BB962C8B-B14F-4D97-AF65-F5344CB8AC3E}">
        <p14:creationId xmlns:p14="http://schemas.microsoft.com/office/powerpoint/2010/main" val="34963060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6569095" y="779675"/>
            <a:ext cx="1492210" cy="708779"/>
          </a:xfrm>
          <a:prstGeom prst="rect">
            <a:avLst/>
          </a:prstGeom>
          <a:noFill/>
          <a:ln/>
        </p:spPr>
        <p:txBody>
          <a:bodyPr wrap="none" lIns="0" tIns="0" rIns="0" bIns="0" rtlCol="0" anchor="t"/>
          <a:lstStyle/>
          <a:p>
            <a:pPr marL="0" indent="0" algn="l">
              <a:lnSpc>
                <a:spcPts val="5550"/>
              </a:lnSpc>
              <a:buNone/>
            </a:pPr>
            <a:r>
              <a:rPr lang="en-US" sz="4450" dirty="0">
                <a:solidFill>
                  <a:srgbClr val="152D47"/>
                </a:solidFill>
                <a:latin typeface="Crimson Pro Semi Bold" pitchFamily="34" charset="0"/>
                <a:ea typeface="Crimson Pro Semi Bold" pitchFamily="34" charset="-122"/>
                <a:cs typeface="Crimson Pro Semi Bold" pitchFamily="34" charset="-120"/>
              </a:rPr>
              <a:t>Result</a:t>
            </a:r>
            <a:endParaRPr lang="en-US" sz="4450" dirty="0"/>
          </a:p>
        </p:txBody>
      </p:sp>
      <p:sp>
        <p:nvSpPr>
          <p:cNvPr id="11" name="Rectangle 10">
            <a:extLst>
              <a:ext uri="{FF2B5EF4-FFF2-40B4-BE49-F238E27FC236}">
                <a16:creationId xmlns:a16="http://schemas.microsoft.com/office/drawing/2014/main" id="{6F587800-ED6F-9BD5-F981-38BB61D6AC88}"/>
              </a:ext>
            </a:extLst>
          </p:cNvPr>
          <p:cNvSpPr/>
          <p:nvPr/>
        </p:nvSpPr>
        <p:spPr>
          <a:xfrm>
            <a:off x="12714514" y="7587343"/>
            <a:ext cx="1915886" cy="642257"/>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5FB923C0-9450-777C-76BD-E318043458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7912" y="150450"/>
            <a:ext cx="3387090" cy="983615"/>
          </a:xfrm>
          <a:prstGeom prst="rect">
            <a:avLst/>
          </a:prstGeom>
        </p:spPr>
      </p:pic>
      <p:pic>
        <p:nvPicPr>
          <p:cNvPr id="16" name="Picture 15">
            <a:extLst>
              <a:ext uri="{FF2B5EF4-FFF2-40B4-BE49-F238E27FC236}">
                <a16:creationId xmlns:a16="http://schemas.microsoft.com/office/drawing/2014/main" id="{83B353ED-DF4C-607A-9657-F81F8F47720A}"/>
              </a:ext>
            </a:extLst>
          </p:cNvPr>
          <p:cNvPicPr>
            <a:picLocks noChangeAspect="1"/>
          </p:cNvPicPr>
          <p:nvPr/>
        </p:nvPicPr>
        <p:blipFill>
          <a:blip r:embed="rId4"/>
          <a:stretch>
            <a:fillRect/>
          </a:stretch>
        </p:blipFill>
        <p:spPr>
          <a:xfrm>
            <a:off x="1017542" y="2423160"/>
            <a:ext cx="5074920" cy="3383280"/>
          </a:xfrm>
          <a:prstGeom prst="rect">
            <a:avLst/>
          </a:prstGeom>
        </p:spPr>
      </p:pic>
      <p:pic>
        <p:nvPicPr>
          <p:cNvPr id="22" name="Picture 21">
            <a:extLst>
              <a:ext uri="{FF2B5EF4-FFF2-40B4-BE49-F238E27FC236}">
                <a16:creationId xmlns:a16="http://schemas.microsoft.com/office/drawing/2014/main" id="{B5FF0694-267F-4B15-76B4-9B66F5EA69DC}"/>
              </a:ext>
            </a:extLst>
          </p:cNvPr>
          <p:cNvPicPr>
            <a:picLocks noChangeAspect="1"/>
          </p:cNvPicPr>
          <p:nvPr/>
        </p:nvPicPr>
        <p:blipFill>
          <a:blip r:embed="rId5"/>
          <a:stretch>
            <a:fillRect/>
          </a:stretch>
        </p:blipFill>
        <p:spPr>
          <a:xfrm>
            <a:off x="8061303" y="2567488"/>
            <a:ext cx="6096851" cy="3238952"/>
          </a:xfrm>
          <a:prstGeom prst="rect">
            <a:avLst/>
          </a:prstGeom>
        </p:spPr>
      </p:pic>
      <p:sp>
        <p:nvSpPr>
          <p:cNvPr id="23" name="TextBox 22">
            <a:extLst>
              <a:ext uri="{FF2B5EF4-FFF2-40B4-BE49-F238E27FC236}">
                <a16:creationId xmlns:a16="http://schemas.microsoft.com/office/drawing/2014/main" id="{54D638E2-3176-308A-D598-9A65D39F07C1}"/>
              </a:ext>
            </a:extLst>
          </p:cNvPr>
          <p:cNvSpPr txBox="1"/>
          <p:nvPr/>
        </p:nvSpPr>
        <p:spPr>
          <a:xfrm>
            <a:off x="1017542" y="5806440"/>
            <a:ext cx="5738858" cy="361637"/>
          </a:xfrm>
          <a:prstGeom prst="rect">
            <a:avLst/>
          </a:prstGeom>
          <a:noFill/>
        </p:spPr>
        <p:txBody>
          <a:bodyPr wrap="square" rtlCol="0">
            <a:spAutoFit/>
          </a:bodyPr>
          <a:lstStyle/>
          <a:p>
            <a:r>
              <a:rPr lang="en-US" sz="1750" dirty="0">
                <a:latin typeface="Heebo" pitchFamily="2" charset="-79"/>
                <a:cs typeface="Heebo" pitchFamily="2" charset="-79"/>
              </a:rPr>
              <a:t>Successfully setup of </a:t>
            </a:r>
            <a:r>
              <a:rPr lang="en-US" sz="1750" dirty="0" err="1">
                <a:latin typeface="Heebo" pitchFamily="2" charset="-79"/>
                <a:cs typeface="Heebo" pitchFamily="2" charset="-79"/>
              </a:rPr>
              <a:t>Iot</a:t>
            </a:r>
            <a:r>
              <a:rPr lang="en-US" sz="1750" dirty="0">
                <a:latin typeface="Heebo" pitchFamily="2" charset="-79"/>
                <a:cs typeface="Heebo" pitchFamily="2" charset="-79"/>
              </a:rPr>
              <a:t> Hardware and Configuration</a:t>
            </a:r>
          </a:p>
        </p:txBody>
      </p:sp>
      <p:sp>
        <p:nvSpPr>
          <p:cNvPr id="24" name="TextBox 23">
            <a:extLst>
              <a:ext uri="{FF2B5EF4-FFF2-40B4-BE49-F238E27FC236}">
                <a16:creationId xmlns:a16="http://schemas.microsoft.com/office/drawing/2014/main" id="{AD43D74F-8517-61AD-E5EF-2218CEACCC06}"/>
              </a:ext>
            </a:extLst>
          </p:cNvPr>
          <p:cNvSpPr txBox="1"/>
          <p:nvPr/>
        </p:nvSpPr>
        <p:spPr>
          <a:xfrm>
            <a:off x="8061304" y="5806440"/>
            <a:ext cx="6096851" cy="369332"/>
          </a:xfrm>
          <a:prstGeom prst="rect">
            <a:avLst/>
          </a:prstGeom>
          <a:noFill/>
        </p:spPr>
        <p:txBody>
          <a:bodyPr wrap="square" rtlCol="0">
            <a:spAutoFit/>
          </a:bodyPr>
          <a:lstStyle/>
          <a:p>
            <a:r>
              <a:rPr lang="en-US" sz="1750" dirty="0">
                <a:latin typeface="Heebo" pitchFamily="2" charset="-79"/>
                <a:cs typeface="Heebo" pitchFamily="2" charset="-79"/>
              </a:rPr>
              <a:t>Successfully  upload sensors data to firebase</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52F270-AC7D-D6C4-3D94-1310C7642095}"/>
            </a:ext>
          </a:extLst>
        </p:cNvPr>
        <p:cNvGrpSpPr/>
        <p:nvPr/>
      </p:nvGrpSpPr>
      <p:grpSpPr>
        <a:xfrm>
          <a:off x="0" y="0"/>
          <a:ext cx="0" cy="0"/>
          <a:chOff x="0" y="0"/>
          <a:chExt cx="0" cy="0"/>
        </a:xfrm>
      </p:grpSpPr>
      <p:sp>
        <p:nvSpPr>
          <p:cNvPr id="11" name="Rectangle 10">
            <a:extLst>
              <a:ext uri="{FF2B5EF4-FFF2-40B4-BE49-F238E27FC236}">
                <a16:creationId xmlns:a16="http://schemas.microsoft.com/office/drawing/2014/main" id="{98235591-4B9B-AD34-D3D3-9E8D24518FA7}"/>
              </a:ext>
            </a:extLst>
          </p:cNvPr>
          <p:cNvSpPr/>
          <p:nvPr/>
        </p:nvSpPr>
        <p:spPr>
          <a:xfrm>
            <a:off x="12714514" y="7587343"/>
            <a:ext cx="1915886" cy="642257"/>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E55016BF-EFCC-17EB-74A5-036FEF08ED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7912" y="150450"/>
            <a:ext cx="3387090" cy="983615"/>
          </a:xfrm>
          <a:prstGeom prst="rect">
            <a:avLst/>
          </a:prstGeom>
        </p:spPr>
      </p:pic>
      <p:pic>
        <p:nvPicPr>
          <p:cNvPr id="18" name="Picture 17">
            <a:extLst>
              <a:ext uri="{FF2B5EF4-FFF2-40B4-BE49-F238E27FC236}">
                <a16:creationId xmlns:a16="http://schemas.microsoft.com/office/drawing/2014/main" id="{3011FDBE-B23A-8C23-33A1-C4A781020064}"/>
              </a:ext>
            </a:extLst>
          </p:cNvPr>
          <p:cNvPicPr>
            <a:picLocks noChangeAspect="1"/>
          </p:cNvPicPr>
          <p:nvPr/>
        </p:nvPicPr>
        <p:blipFill>
          <a:blip r:embed="rId4"/>
          <a:stretch>
            <a:fillRect/>
          </a:stretch>
        </p:blipFill>
        <p:spPr>
          <a:xfrm>
            <a:off x="1861457" y="1348116"/>
            <a:ext cx="2743200" cy="6121503"/>
          </a:xfrm>
          <a:prstGeom prst="rect">
            <a:avLst/>
          </a:prstGeom>
        </p:spPr>
      </p:pic>
      <p:pic>
        <p:nvPicPr>
          <p:cNvPr id="20" name="Picture 19">
            <a:extLst>
              <a:ext uri="{FF2B5EF4-FFF2-40B4-BE49-F238E27FC236}">
                <a16:creationId xmlns:a16="http://schemas.microsoft.com/office/drawing/2014/main" id="{4A496EF3-C60D-97BB-51CC-BAC1C817F020}"/>
              </a:ext>
            </a:extLst>
          </p:cNvPr>
          <p:cNvPicPr>
            <a:picLocks noChangeAspect="1"/>
          </p:cNvPicPr>
          <p:nvPr/>
        </p:nvPicPr>
        <p:blipFill>
          <a:blip r:embed="rId5"/>
          <a:stretch>
            <a:fillRect/>
          </a:stretch>
        </p:blipFill>
        <p:spPr>
          <a:xfrm>
            <a:off x="9653427" y="1348116"/>
            <a:ext cx="2743200" cy="6116318"/>
          </a:xfrm>
          <a:prstGeom prst="rect">
            <a:avLst/>
          </a:prstGeom>
        </p:spPr>
      </p:pic>
      <p:pic>
        <p:nvPicPr>
          <p:cNvPr id="4" name="Picture 3">
            <a:extLst>
              <a:ext uri="{FF2B5EF4-FFF2-40B4-BE49-F238E27FC236}">
                <a16:creationId xmlns:a16="http://schemas.microsoft.com/office/drawing/2014/main" id="{ECD5B6A3-7B11-3498-7F4D-DE0CE3F36A52}"/>
              </a:ext>
            </a:extLst>
          </p:cNvPr>
          <p:cNvPicPr>
            <a:picLocks noChangeAspect="1"/>
          </p:cNvPicPr>
          <p:nvPr/>
        </p:nvPicPr>
        <p:blipFill>
          <a:blip r:embed="rId6"/>
          <a:stretch>
            <a:fillRect/>
          </a:stretch>
        </p:blipFill>
        <p:spPr>
          <a:xfrm>
            <a:off x="5605039" y="2590797"/>
            <a:ext cx="3048006" cy="3048006"/>
          </a:xfrm>
          <a:prstGeom prst="rect">
            <a:avLst/>
          </a:prstGeom>
        </p:spPr>
      </p:pic>
      <p:sp>
        <p:nvSpPr>
          <p:cNvPr id="5" name="TextBox 4">
            <a:extLst>
              <a:ext uri="{FF2B5EF4-FFF2-40B4-BE49-F238E27FC236}">
                <a16:creationId xmlns:a16="http://schemas.microsoft.com/office/drawing/2014/main" id="{6B6F45DC-5545-3331-0A4F-B0F8EC2B76AD}"/>
              </a:ext>
            </a:extLst>
          </p:cNvPr>
          <p:cNvSpPr txBox="1"/>
          <p:nvPr/>
        </p:nvSpPr>
        <p:spPr>
          <a:xfrm>
            <a:off x="1861457" y="7469619"/>
            <a:ext cx="2743200" cy="646331"/>
          </a:xfrm>
          <a:prstGeom prst="rect">
            <a:avLst/>
          </a:prstGeom>
          <a:noFill/>
        </p:spPr>
        <p:txBody>
          <a:bodyPr wrap="square" rtlCol="0">
            <a:spAutoFit/>
          </a:bodyPr>
          <a:lstStyle/>
          <a:p>
            <a:r>
              <a:rPr lang="en-US" sz="1750" dirty="0">
                <a:latin typeface="Heebo" pitchFamily="2" charset="-79"/>
                <a:cs typeface="Heebo" pitchFamily="2" charset="-79"/>
              </a:rPr>
              <a:t>Successfully fetch live data from Firebase Server</a:t>
            </a:r>
          </a:p>
        </p:txBody>
      </p:sp>
      <p:sp>
        <p:nvSpPr>
          <p:cNvPr id="6" name="TextBox 5">
            <a:extLst>
              <a:ext uri="{FF2B5EF4-FFF2-40B4-BE49-F238E27FC236}">
                <a16:creationId xmlns:a16="http://schemas.microsoft.com/office/drawing/2014/main" id="{F643D705-6E7A-5FA7-C17C-54EB9E34F55E}"/>
              </a:ext>
            </a:extLst>
          </p:cNvPr>
          <p:cNvSpPr txBox="1"/>
          <p:nvPr/>
        </p:nvSpPr>
        <p:spPr>
          <a:xfrm>
            <a:off x="8971162" y="7464434"/>
            <a:ext cx="4281994" cy="630942"/>
          </a:xfrm>
          <a:prstGeom prst="rect">
            <a:avLst/>
          </a:prstGeom>
          <a:noFill/>
        </p:spPr>
        <p:txBody>
          <a:bodyPr wrap="square" rtlCol="0">
            <a:spAutoFit/>
          </a:bodyPr>
          <a:lstStyle/>
          <a:p>
            <a:r>
              <a:rPr lang="en-US" sz="1750" dirty="0">
                <a:latin typeface="Heebo" pitchFamily="2" charset="-79"/>
                <a:cs typeface="Heebo" pitchFamily="2" charset="-79"/>
              </a:rPr>
              <a:t>Successfully predict health from ML model from Flash API  hosted on Render</a:t>
            </a:r>
          </a:p>
        </p:txBody>
      </p:sp>
      <p:sp>
        <p:nvSpPr>
          <p:cNvPr id="7" name="TextBox 6">
            <a:extLst>
              <a:ext uri="{FF2B5EF4-FFF2-40B4-BE49-F238E27FC236}">
                <a16:creationId xmlns:a16="http://schemas.microsoft.com/office/drawing/2014/main" id="{EE212D5F-D5C7-0B0E-7C42-4367367895D5}"/>
              </a:ext>
            </a:extLst>
          </p:cNvPr>
          <p:cNvSpPr txBox="1"/>
          <p:nvPr/>
        </p:nvSpPr>
        <p:spPr>
          <a:xfrm>
            <a:off x="6561828" y="5638803"/>
            <a:ext cx="1134428" cy="369332"/>
          </a:xfrm>
          <a:prstGeom prst="rect">
            <a:avLst/>
          </a:prstGeom>
          <a:noFill/>
        </p:spPr>
        <p:txBody>
          <a:bodyPr wrap="square" rtlCol="0">
            <a:spAutoFit/>
          </a:bodyPr>
          <a:lstStyle/>
          <a:p>
            <a:r>
              <a:rPr lang="en-US" sz="1750" dirty="0">
                <a:latin typeface="Heebo" pitchFamily="2" charset="-79"/>
                <a:cs typeface="Heebo" pitchFamily="2" charset="-79"/>
              </a:rPr>
              <a:t>App Icon</a:t>
            </a:r>
          </a:p>
        </p:txBody>
      </p:sp>
    </p:spTree>
    <p:extLst>
      <p:ext uri="{BB962C8B-B14F-4D97-AF65-F5344CB8AC3E}">
        <p14:creationId xmlns:p14="http://schemas.microsoft.com/office/powerpoint/2010/main" val="352518464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402</TotalTime>
  <Words>497</Words>
  <Application>Microsoft Office PowerPoint</Application>
  <PresentationFormat>Custom</PresentationFormat>
  <Paragraphs>110</Paragraphs>
  <Slides>12</Slides>
  <Notes>12</Notes>
  <HiddenSlides>0</HiddenSlides>
  <MMClips>0</MMClips>
  <ScaleCrop>false</ScaleCrop>
  <HeadingPairs>
    <vt:vector size="8" baseType="variant">
      <vt:variant>
        <vt:lpstr>Fonts Used</vt:lpstr>
      </vt:variant>
      <vt:variant>
        <vt:i4>3</vt:i4>
      </vt:variant>
      <vt:variant>
        <vt:lpstr>Theme</vt:lpstr>
      </vt:variant>
      <vt:variant>
        <vt:i4>1</vt:i4>
      </vt:variant>
      <vt:variant>
        <vt:lpstr>Embedded OLE Servers</vt:lpstr>
      </vt:variant>
      <vt:variant>
        <vt:i4>0</vt:i4>
      </vt:variant>
      <vt:variant>
        <vt:lpstr>Slide Titles</vt:lpstr>
      </vt:variant>
      <vt:variant>
        <vt:i4>12</vt:i4>
      </vt:variant>
    </vt:vector>
  </HeadingPairs>
  <TitlesOfParts>
    <vt:vector size="16" baseType="lpstr">
      <vt:lpstr>Arial</vt:lpstr>
      <vt:lpstr>Crimson Pro Semi Bold</vt:lpstr>
      <vt:lpstr>Heebo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Nitish Sangwan</cp:lastModifiedBy>
  <cp:revision>21</cp:revision>
  <dcterms:created xsi:type="dcterms:W3CDTF">2025-05-07T06:39:39Z</dcterms:created>
  <dcterms:modified xsi:type="dcterms:W3CDTF">2025-05-08T07:02:23Z</dcterms:modified>
</cp:coreProperties>
</file>